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7" r:id="rId2"/>
    <p:sldId id="264" r:id="rId3"/>
    <p:sldId id="265" r:id="rId4"/>
    <p:sldId id="266" r:id="rId5"/>
    <p:sldId id="259" r:id="rId6"/>
    <p:sldId id="270" r:id="rId7"/>
    <p:sldId id="260" r:id="rId8"/>
    <p:sldId id="262" r:id="rId9"/>
    <p:sldId id="261" r:id="rId10"/>
    <p:sldId id="263" r:id="rId11"/>
    <p:sldId id="267" r:id="rId12"/>
    <p:sldId id="269" r:id="rId13"/>
    <p:sldId id="268" r:id="rId14"/>
    <p:sldId id="258" r:id="rId15"/>
  </p:sldIdLst>
  <p:sldSz cx="12192000" cy="6858000"/>
  <p:notesSz cx="6858000" cy="9144000"/>
  <p:defaultTextStyle>
    <a:defPPr>
      <a:defRPr lang="en-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4438"/>
  </p:normalViewPr>
  <p:slideViewPr>
    <p:cSldViewPr snapToGrid="0" snapToObjects="1">
      <p:cViewPr varScale="1">
        <p:scale>
          <a:sx n="90" d="100"/>
          <a:sy n="90" d="100"/>
        </p:scale>
        <p:origin x="23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2.png>
</file>

<file path=ppt/media/image3.png>
</file>

<file path=ppt/media/image4.png>
</file>

<file path=ppt/media/image5.tiff>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W"/>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512F65-B473-0C47-A76E-403A631D0BBA}" type="datetimeFigureOut">
              <a:rPr lang="en-TW" smtClean="0"/>
              <a:t>2020/5/9</a:t>
            </a:fld>
            <a:endParaRPr lang="en-TW"/>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TW"/>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W"/>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F0732F-CBAD-4D4A-AFA8-D8A1A4D26230}" type="slidenum">
              <a:rPr lang="en-TW" smtClean="0"/>
              <a:t>‹#›</a:t>
            </a:fld>
            <a:endParaRPr lang="en-TW"/>
          </a:p>
        </p:txBody>
      </p:sp>
    </p:spTree>
    <p:extLst>
      <p:ext uri="{BB962C8B-B14F-4D97-AF65-F5344CB8AC3E}">
        <p14:creationId xmlns:p14="http://schemas.microsoft.com/office/powerpoint/2010/main" val="39319051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 g(t) is the trend function which models non-periodic changes in the value of the time series, s(t) represents periodic changes (e.g., weekly and yearly seasonality), and h(t) represents the effects of holidays which occur on potentially irregular schedules over one or more days. The error term </a:t>
            </a:r>
            <a:r>
              <a:rPr lang="el-GR" sz="1200" kern="1200" dirty="0">
                <a:solidFill>
                  <a:schemeClr val="tx1"/>
                </a:solidFill>
                <a:effectLst/>
                <a:latin typeface="+mn-lt"/>
                <a:ea typeface="+mn-ea"/>
                <a:cs typeface="+mn-cs"/>
              </a:rPr>
              <a:t>ε</a:t>
            </a:r>
            <a:r>
              <a:rPr lang="en-US" sz="1200" kern="1200" dirty="0">
                <a:solidFill>
                  <a:schemeClr val="tx1"/>
                </a:solidFill>
                <a:effectLst/>
                <a:latin typeface="+mn-lt"/>
                <a:ea typeface="+mn-ea"/>
                <a:cs typeface="+mn-cs"/>
              </a:rPr>
              <a:t>t represents any idiosyncratic changes which are not accommodated by the model; later we will make the parametric assumption that </a:t>
            </a:r>
            <a:r>
              <a:rPr lang="el-GR" sz="1200" kern="1200" dirty="0">
                <a:solidFill>
                  <a:schemeClr val="tx1"/>
                </a:solidFill>
                <a:effectLst/>
                <a:latin typeface="+mn-lt"/>
                <a:ea typeface="+mn-ea"/>
                <a:cs typeface="+mn-cs"/>
              </a:rPr>
              <a:t>ε</a:t>
            </a:r>
            <a:r>
              <a:rPr lang="en-US" sz="1200" kern="1200" dirty="0">
                <a:solidFill>
                  <a:schemeClr val="tx1"/>
                </a:solidFill>
                <a:effectLst/>
                <a:latin typeface="+mn-lt"/>
                <a:ea typeface="+mn-ea"/>
                <a:cs typeface="+mn-cs"/>
              </a:rPr>
              <a:t>t is normally distributed. </a:t>
            </a:r>
            <a:endParaRPr lang="en-US" dirty="0"/>
          </a:p>
          <a:p>
            <a:endParaRPr lang="en-TW" dirty="0"/>
          </a:p>
          <a:p>
            <a:endParaRPr lang="en-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specification is similar to a generalized additive model (GAM) (Hastie &amp; </a:t>
            </a:r>
            <a:r>
              <a:rPr lang="en-US" sz="1200" kern="1200" dirty="0" err="1">
                <a:solidFill>
                  <a:schemeClr val="tx1"/>
                </a:solidFill>
                <a:effectLst/>
                <a:latin typeface="+mn-lt"/>
                <a:ea typeface="+mn-ea"/>
                <a:cs typeface="+mn-cs"/>
              </a:rPr>
              <a:t>Tibshirani</a:t>
            </a:r>
            <a:r>
              <a:rPr lang="en-US" sz="1200" kern="1200" dirty="0">
                <a:solidFill>
                  <a:schemeClr val="tx1"/>
                </a:solidFill>
                <a:effectLst/>
                <a:latin typeface="+mn-lt"/>
                <a:ea typeface="+mn-ea"/>
                <a:cs typeface="+mn-cs"/>
              </a:rPr>
              <a:t> 1987), a class of regression models with potentially non-linear smoothers applied to the regressors. </a:t>
            </a:r>
            <a:endParaRPr lang="en-US" dirty="0"/>
          </a:p>
          <a:p>
            <a:endParaRPr lang="en-TW" dirty="0"/>
          </a:p>
          <a:p>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1</a:t>
            </a:fld>
            <a:endParaRPr lang="en-TW"/>
          </a:p>
        </p:txBody>
      </p:sp>
    </p:spTree>
    <p:extLst>
      <p:ext uri="{BB962C8B-B14F-4D97-AF65-F5344CB8AC3E}">
        <p14:creationId xmlns:p14="http://schemas.microsoft.com/office/powerpoint/2010/main" val="34561535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is often important to include effects for a window of days around a particular holiday, </a:t>
            </a:r>
          </a:p>
          <a:p>
            <a:endParaRPr lang="en-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such as the weekend of Thanksgiving. To account for that we include additional parameters for the days surrounding the holiday, essentially treating each of the days in the window around the holiday as a holiday itself. </a:t>
            </a:r>
          </a:p>
          <a:p>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4</a:t>
            </a:fld>
            <a:endParaRPr lang="en-TW"/>
          </a:p>
        </p:txBody>
      </p:sp>
    </p:spTree>
    <p:extLst>
      <p:ext uri="{BB962C8B-B14F-4D97-AF65-F5344CB8AC3E}">
        <p14:creationId xmlns:p14="http://schemas.microsoft.com/office/powerpoint/2010/main" val="3111179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GAM formulation has the advantage that it decomposes easily and accommodates new components as necessary, for instance when a new source of seasonality is identified. GAMs also fit very quickly </a:t>
            </a:r>
            <a:endParaRPr lang="en-US" dirty="0"/>
          </a:p>
          <a:p>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5</a:t>
            </a:fld>
            <a:endParaRPr lang="en-TW"/>
          </a:p>
        </p:txBody>
      </p:sp>
    </p:spTree>
    <p:extLst>
      <p:ext uri="{BB962C8B-B14F-4D97-AF65-F5344CB8AC3E}">
        <p14:creationId xmlns:p14="http://schemas.microsoft.com/office/powerpoint/2010/main" val="2656037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R2: 0.004185531455477176 </a:t>
            </a:r>
          </a:p>
          <a:p>
            <a:r>
              <a:rPr lang="en-US" dirty="0"/>
              <a:t>R2: -0.003531435935840488</a:t>
            </a:r>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8</a:t>
            </a:fld>
            <a:endParaRPr lang="en-TW"/>
          </a:p>
        </p:txBody>
      </p:sp>
    </p:spTree>
    <p:extLst>
      <p:ext uri="{BB962C8B-B14F-4D97-AF65-F5344CB8AC3E}">
        <p14:creationId xmlns:p14="http://schemas.microsoft.com/office/powerpoint/2010/main" val="1035244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Total Return: 13323.6</a:t>
            </a:r>
          </a:p>
          <a:p>
            <a:r>
              <a:rPr lang="en-US" dirty="0"/>
              <a:t>Return Rate: 1.332 </a:t>
            </a:r>
          </a:p>
          <a:p>
            <a:r>
              <a:rPr lang="en-US" dirty="0"/>
              <a:t>Buy and Hold: 6333.7</a:t>
            </a:r>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11</a:t>
            </a:fld>
            <a:endParaRPr lang="en-TW"/>
          </a:p>
        </p:txBody>
      </p:sp>
    </p:spTree>
    <p:extLst>
      <p:ext uri="{BB962C8B-B14F-4D97-AF65-F5344CB8AC3E}">
        <p14:creationId xmlns:p14="http://schemas.microsoft.com/office/powerpoint/2010/main" val="38084534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Total Return: 4168.3 </a:t>
            </a:r>
          </a:p>
          <a:p>
            <a:r>
              <a:rPr lang="en-US" dirty="0"/>
              <a:t>Return Rate: 0.417 </a:t>
            </a:r>
          </a:p>
          <a:p>
            <a:r>
              <a:rPr lang="en-US" dirty="0"/>
              <a:t>Buy and Hold: -2935.3</a:t>
            </a:r>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12</a:t>
            </a:fld>
            <a:endParaRPr lang="en-TW"/>
          </a:p>
        </p:txBody>
      </p:sp>
    </p:spTree>
    <p:extLst>
      <p:ext uri="{BB962C8B-B14F-4D97-AF65-F5344CB8AC3E}">
        <p14:creationId xmlns:p14="http://schemas.microsoft.com/office/powerpoint/2010/main" val="9776797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W" dirty="0"/>
          </a:p>
        </p:txBody>
      </p:sp>
      <p:sp>
        <p:nvSpPr>
          <p:cNvPr id="4" name="Slide Number Placeholder 3"/>
          <p:cNvSpPr>
            <a:spLocks noGrp="1"/>
          </p:cNvSpPr>
          <p:nvPr>
            <p:ph type="sldNum" sz="quarter" idx="5"/>
          </p:nvPr>
        </p:nvSpPr>
        <p:spPr/>
        <p:txBody>
          <a:bodyPr/>
          <a:lstStyle/>
          <a:p>
            <a:fld id="{2AF0732F-CBAD-4D4A-AFA8-D8A1A4D26230}" type="slidenum">
              <a:rPr lang="en-TW" smtClean="0"/>
              <a:t>14</a:t>
            </a:fld>
            <a:endParaRPr lang="en-TW"/>
          </a:p>
        </p:txBody>
      </p:sp>
    </p:spTree>
    <p:extLst>
      <p:ext uri="{BB962C8B-B14F-4D97-AF65-F5344CB8AC3E}">
        <p14:creationId xmlns:p14="http://schemas.microsoft.com/office/powerpoint/2010/main" val="12879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0958-850A-4E44-85B0-5B1239753E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TW"/>
          </a:p>
        </p:txBody>
      </p:sp>
      <p:sp>
        <p:nvSpPr>
          <p:cNvPr id="3" name="Subtitle 2">
            <a:extLst>
              <a:ext uri="{FF2B5EF4-FFF2-40B4-BE49-F238E27FC236}">
                <a16:creationId xmlns:a16="http://schemas.microsoft.com/office/drawing/2014/main" id="{00AF5483-E91C-EE41-829F-28F5FBF6AF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TW"/>
          </a:p>
        </p:txBody>
      </p:sp>
      <p:sp>
        <p:nvSpPr>
          <p:cNvPr id="4" name="Date Placeholder 3">
            <a:extLst>
              <a:ext uri="{FF2B5EF4-FFF2-40B4-BE49-F238E27FC236}">
                <a16:creationId xmlns:a16="http://schemas.microsoft.com/office/drawing/2014/main" id="{ED73CDBF-A0DD-DA41-9B27-3263C6AE6FCC}"/>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FBEF9219-3079-DD4E-A76A-31495D56BA39}"/>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09870527-DCA3-2042-B275-BA2D17800B90}"/>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1704674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0930F-FD7D-BA48-A524-41EA49E454CD}"/>
              </a:ext>
            </a:extLst>
          </p:cNvPr>
          <p:cNvSpPr>
            <a:spLocks noGrp="1"/>
          </p:cNvSpPr>
          <p:nvPr>
            <p:ph type="title"/>
          </p:nvPr>
        </p:nvSpPr>
        <p:spPr/>
        <p:txBody>
          <a:bodyPr/>
          <a:lstStyle/>
          <a:p>
            <a:r>
              <a:rPr lang="en-US"/>
              <a:t>Click to edit Master title style</a:t>
            </a:r>
            <a:endParaRPr lang="en-TW"/>
          </a:p>
        </p:txBody>
      </p:sp>
      <p:sp>
        <p:nvSpPr>
          <p:cNvPr id="3" name="Vertical Text Placeholder 2">
            <a:extLst>
              <a:ext uri="{FF2B5EF4-FFF2-40B4-BE49-F238E27FC236}">
                <a16:creationId xmlns:a16="http://schemas.microsoft.com/office/drawing/2014/main" id="{B45229C9-54CC-EF49-B895-8439E419550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789C16FC-7269-4340-B960-88743158C0BD}"/>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82F6F437-AF5C-274F-917D-AA8E477512A6}"/>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7164B5F3-74FB-DC40-B564-83B7932074C4}"/>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2799644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A0C77A0-6E10-D849-91A7-9EBFA2BEFBF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TW"/>
          </a:p>
        </p:txBody>
      </p:sp>
      <p:sp>
        <p:nvSpPr>
          <p:cNvPr id="3" name="Vertical Text Placeholder 2">
            <a:extLst>
              <a:ext uri="{FF2B5EF4-FFF2-40B4-BE49-F238E27FC236}">
                <a16:creationId xmlns:a16="http://schemas.microsoft.com/office/drawing/2014/main" id="{98078917-BB1C-4745-A54A-82B696F16A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4A492C5E-68BE-0F4C-A672-518AE277C656}"/>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22971576-C793-3C40-BB25-3CC1E2B65591}"/>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5453D126-705A-E943-9196-C13631EBD482}"/>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3993627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AC1CA-2D3E-9644-A3ED-4872B91B1F3D}"/>
              </a:ext>
            </a:extLst>
          </p:cNvPr>
          <p:cNvSpPr>
            <a:spLocks noGrp="1"/>
          </p:cNvSpPr>
          <p:nvPr>
            <p:ph type="title"/>
          </p:nvPr>
        </p:nvSpPr>
        <p:spPr/>
        <p:txBody>
          <a:bodyPr/>
          <a:lstStyle/>
          <a:p>
            <a:r>
              <a:rPr lang="en-US"/>
              <a:t>Click to edit Master title style</a:t>
            </a:r>
            <a:endParaRPr lang="en-TW"/>
          </a:p>
        </p:txBody>
      </p:sp>
      <p:sp>
        <p:nvSpPr>
          <p:cNvPr id="3" name="Content Placeholder 2">
            <a:extLst>
              <a:ext uri="{FF2B5EF4-FFF2-40B4-BE49-F238E27FC236}">
                <a16:creationId xmlns:a16="http://schemas.microsoft.com/office/drawing/2014/main" id="{FA7E25A1-F0C1-6341-BD3C-96131B217C5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49D6A9BE-311A-9949-BBB5-53A979518A34}"/>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BA10BD0F-6C3E-2B40-96FC-6B00BC63B700}"/>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1AFE359C-A77A-3441-A77E-3A77FBCAA2AA}"/>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1615966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1E037-F9BB-4641-9A35-0C3C7C1F8E6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TW"/>
          </a:p>
        </p:txBody>
      </p:sp>
      <p:sp>
        <p:nvSpPr>
          <p:cNvPr id="3" name="Text Placeholder 2">
            <a:extLst>
              <a:ext uri="{FF2B5EF4-FFF2-40B4-BE49-F238E27FC236}">
                <a16:creationId xmlns:a16="http://schemas.microsoft.com/office/drawing/2014/main" id="{0EC4633E-69E7-1D4C-86DE-B02D208B99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9AD686E-8E97-044C-A5FB-74B2C6DE66A7}"/>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992626CA-63AA-2E48-9C8D-054AEA7286D8}"/>
              </a:ext>
            </a:extLst>
          </p:cNvPr>
          <p:cNvSpPr>
            <a:spLocks noGrp="1"/>
          </p:cNvSpPr>
          <p:nvPr>
            <p:ph type="ftr" sz="quarter" idx="11"/>
          </p:nvPr>
        </p:nvSpPr>
        <p:spPr/>
        <p:txBody>
          <a:bodyPr/>
          <a:lstStyle/>
          <a:p>
            <a:endParaRPr lang="en-TW"/>
          </a:p>
        </p:txBody>
      </p:sp>
      <p:sp>
        <p:nvSpPr>
          <p:cNvPr id="6" name="Slide Number Placeholder 5">
            <a:extLst>
              <a:ext uri="{FF2B5EF4-FFF2-40B4-BE49-F238E27FC236}">
                <a16:creationId xmlns:a16="http://schemas.microsoft.com/office/drawing/2014/main" id="{90CEB8E7-0808-9F48-886E-648EBB87E43B}"/>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37201890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71836-0D7B-2748-9D3D-55876FBA272E}"/>
              </a:ext>
            </a:extLst>
          </p:cNvPr>
          <p:cNvSpPr>
            <a:spLocks noGrp="1"/>
          </p:cNvSpPr>
          <p:nvPr>
            <p:ph type="title"/>
          </p:nvPr>
        </p:nvSpPr>
        <p:spPr/>
        <p:txBody>
          <a:bodyPr/>
          <a:lstStyle/>
          <a:p>
            <a:r>
              <a:rPr lang="en-US"/>
              <a:t>Click to edit Master title style</a:t>
            </a:r>
            <a:endParaRPr lang="en-TW"/>
          </a:p>
        </p:txBody>
      </p:sp>
      <p:sp>
        <p:nvSpPr>
          <p:cNvPr id="3" name="Content Placeholder 2">
            <a:extLst>
              <a:ext uri="{FF2B5EF4-FFF2-40B4-BE49-F238E27FC236}">
                <a16:creationId xmlns:a16="http://schemas.microsoft.com/office/drawing/2014/main" id="{A8D975B1-EBE7-1D46-838C-31CE10A5E99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Content Placeholder 3">
            <a:extLst>
              <a:ext uri="{FF2B5EF4-FFF2-40B4-BE49-F238E27FC236}">
                <a16:creationId xmlns:a16="http://schemas.microsoft.com/office/drawing/2014/main" id="{039FF162-998D-CC48-9D8E-EBA929935D7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5" name="Date Placeholder 4">
            <a:extLst>
              <a:ext uri="{FF2B5EF4-FFF2-40B4-BE49-F238E27FC236}">
                <a16:creationId xmlns:a16="http://schemas.microsoft.com/office/drawing/2014/main" id="{B395C745-C8DF-5B4F-9E36-588B25D46B3A}"/>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6" name="Footer Placeholder 5">
            <a:extLst>
              <a:ext uri="{FF2B5EF4-FFF2-40B4-BE49-F238E27FC236}">
                <a16:creationId xmlns:a16="http://schemas.microsoft.com/office/drawing/2014/main" id="{406F62B2-0192-AE46-A32F-2ADD73C83532}"/>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0FA7958D-4DEB-B34A-B8DC-97F760B7BF1F}"/>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17391266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FAC41-9CFA-4C4A-9FE1-C9C66808D791}"/>
              </a:ext>
            </a:extLst>
          </p:cNvPr>
          <p:cNvSpPr>
            <a:spLocks noGrp="1"/>
          </p:cNvSpPr>
          <p:nvPr>
            <p:ph type="title"/>
          </p:nvPr>
        </p:nvSpPr>
        <p:spPr>
          <a:xfrm>
            <a:off x="839788" y="365125"/>
            <a:ext cx="10515600" cy="1325563"/>
          </a:xfrm>
        </p:spPr>
        <p:txBody>
          <a:bodyPr/>
          <a:lstStyle/>
          <a:p>
            <a:r>
              <a:rPr lang="en-US"/>
              <a:t>Click to edit Master title style</a:t>
            </a:r>
            <a:endParaRPr lang="en-TW"/>
          </a:p>
        </p:txBody>
      </p:sp>
      <p:sp>
        <p:nvSpPr>
          <p:cNvPr id="3" name="Text Placeholder 2">
            <a:extLst>
              <a:ext uri="{FF2B5EF4-FFF2-40B4-BE49-F238E27FC236}">
                <a16:creationId xmlns:a16="http://schemas.microsoft.com/office/drawing/2014/main" id="{1591E5E6-56A6-C84B-8F3A-8509A1F466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BA9926-C742-E14D-B7D5-72A717EFE9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5" name="Text Placeholder 4">
            <a:extLst>
              <a:ext uri="{FF2B5EF4-FFF2-40B4-BE49-F238E27FC236}">
                <a16:creationId xmlns:a16="http://schemas.microsoft.com/office/drawing/2014/main" id="{F1486D54-A80C-D840-A702-69BE54F35D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301FDC-CA69-5440-BBBD-7358C05B88D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7" name="Date Placeholder 6">
            <a:extLst>
              <a:ext uri="{FF2B5EF4-FFF2-40B4-BE49-F238E27FC236}">
                <a16:creationId xmlns:a16="http://schemas.microsoft.com/office/drawing/2014/main" id="{05AF0C5D-EB37-A048-9DBC-A5BBD786D376}"/>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8" name="Footer Placeholder 7">
            <a:extLst>
              <a:ext uri="{FF2B5EF4-FFF2-40B4-BE49-F238E27FC236}">
                <a16:creationId xmlns:a16="http://schemas.microsoft.com/office/drawing/2014/main" id="{FC14A9CB-748D-7147-B3A4-F7CB96FCBEDF}"/>
              </a:ext>
            </a:extLst>
          </p:cNvPr>
          <p:cNvSpPr>
            <a:spLocks noGrp="1"/>
          </p:cNvSpPr>
          <p:nvPr>
            <p:ph type="ftr" sz="quarter" idx="11"/>
          </p:nvPr>
        </p:nvSpPr>
        <p:spPr/>
        <p:txBody>
          <a:bodyPr/>
          <a:lstStyle/>
          <a:p>
            <a:endParaRPr lang="en-TW"/>
          </a:p>
        </p:txBody>
      </p:sp>
      <p:sp>
        <p:nvSpPr>
          <p:cNvPr id="9" name="Slide Number Placeholder 8">
            <a:extLst>
              <a:ext uri="{FF2B5EF4-FFF2-40B4-BE49-F238E27FC236}">
                <a16:creationId xmlns:a16="http://schemas.microsoft.com/office/drawing/2014/main" id="{FBFB3D7D-8CAC-4C43-9591-93A945526449}"/>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8367394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14176-E341-324E-8E14-5E33F06D6CCE}"/>
              </a:ext>
            </a:extLst>
          </p:cNvPr>
          <p:cNvSpPr>
            <a:spLocks noGrp="1"/>
          </p:cNvSpPr>
          <p:nvPr>
            <p:ph type="title"/>
          </p:nvPr>
        </p:nvSpPr>
        <p:spPr/>
        <p:txBody>
          <a:bodyPr/>
          <a:lstStyle/>
          <a:p>
            <a:r>
              <a:rPr lang="en-US"/>
              <a:t>Click to edit Master title style</a:t>
            </a:r>
            <a:endParaRPr lang="en-TW"/>
          </a:p>
        </p:txBody>
      </p:sp>
      <p:sp>
        <p:nvSpPr>
          <p:cNvPr id="3" name="Date Placeholder 2">
            <a:extLst>
              <a:ext uri="{FF2B5EF4-FFF2-40B4-BE49-F238E27FC236}">
                <a16:creationId xmlns:a16="http://schemas.microsoft.com/office/drawing/2014/main" id="{A17C7EEF-7C20-9348-882F-2BEE399DDAB6}"/>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4" name="Footer Placeholder 3">
            <a:extLst>
              <a:ext uri="{FF2B5EF4-FFF2-40B4-BE49-F238E27FC236}">
                <a16:creationId xmlns:a16="http://schemas.microsoft.com/office/drawing/2014/main" id="{4DB242F0-7801-0745-8025-8EA9AF14F4F2}"/>
              </a:ext>
            </a:extLst>
          </p:cNvPr>
          <p:cNvSpPr>
            <a:spLocks noGrp="1"/>
          </p:cNvSpPr>
          <p:nvPr>
            <p:ph type="ftr" sz="quarter" idx="11"/>
          </p:nvPr>
        </p:nvSpPr>
        <p:spPr/>
        <p:txBody>
          <a:bodyPr/>
          <a:lstStyle/>
          <a:p>
            <a:endParaRPr lang="en-TW"/>
          </a:p>
        </p:txBody>
      </p:sp>
      <p:sp>
        <p:nvSpPr>
          <p:cNvPr id="5" name="Slide Number Placeholder 4">
            <a:extLst>
              <a:ext uri="{FF2B5EF4-FFF2-40B4-BE49-F238E27FC236}">
                <a16:creationId xmlns:a16="http://schemas.microsoft.com/office/drawing/2014/main" id="{0C58E598-CA31-7C41-A238-D2E0C6A95355}"/>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42591674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C4E001-883F-0849-8443-32C3401CDB80}"/>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3" name="Footer Placeholder 2">
            <a:extLst>
              <a:ext uri="{FF2B5EF4-FFF2-40B4-BE49-F238E27FC236}">
                <a16:creationId xmlns:a16="http://schemas.microsoft.com/office/drawing/2014/main" id="{E8AB4B61-728E-B743-A184-6FFF284D33B7}"/>
              </a:ext>
            </a:extLst>
          </p:cNvPr>
          <p:cNvSpPr>
            <a:spLocks noGrp="1"/>
          </p:cNvSpPr>
          <p:nvPr>
            <p:ph type="ftr" sz="quarter" idx="11"/>
          </p:nvPr>
        </p:nvSpPr>
        <p:spPr/>
        <p:txBody>
          <a:bodyPr/>
          <a:lstStyle/>
          <a:p>
            <a:endParaRPr lang="en-TW"/>
          </a:p>
        </p:txBody>
      </p:sp>
      <p:sp>
        <p:nvSpPr>
          <p:cNvPr id="4" name="Slide Number Placeholder 3">
            <a:extLst>
              <a:ext uri="{FF2B5EF4-FFF2-40B4-BE49-F238E27FC236}">
                <a16:creationId xmlns:a16="http://schemas.microsoft.com/office/drawing/2014/main" id="{4A45630E-7D8F-934C-A097-9E9AD58B6917}"/>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7375346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8A08B-644D-E94D-8505-E16602BC10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W"/>
          </a:p>
        </p:txBody>
      </p:sp>
      <p:sp>
        <p:nvSpPr>
          <p:cNvPr id="3" name="Content Placeholder 2">
            <a:extLst>
              <a:ext uri="{FF2B5EF4-FFF2-40B4-BE49-F238E27FC236}">
                <a16:creationId xmlns:a16="http://schemas.microsoft.com/office/drawing/2014/main" id="{8FCF57E5-801D-A646-A7BB-98987FFEFA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Text Placeholder 3">
            <a:extLst>
              <a:ext uri="{FF2B5EF4-FFF2-40B4-BE49-F238E27FC236}">
                <a16:creationId xmlns:a16="http://schemas.microsoft.com/office/drawing/2014/main" id="{CF385B1B-ADC3-724C-AADC-E0FA16DEF2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08F0812-F923-FC4D-98F1-128E7A0F27AA}"/>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6" name="Footer Placeholder 5">
            <a:extLst>
              <a:ext uri="{FF2B5EF4-FFF2-40B4-BE49-F238E27FC236}">
                <a16:creationId xmlns:a16="http://schemas.microsoft.com/office/drawing/2014/main" id="{43C82EBE-52F6-D14E-9836-CDEF259F156D}"/>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9DC6F073-35F3-8F43-9BAB-7BC5F9A3181F}"/>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22861816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B85D6-1807-2D40-AF9F-845F724C43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W"/>
          </a:p>
        </p:txBody>
      </p:sp>
      <p:sp>
        <p:nvSpPr>
          <p:cNvPr id="3" name="Picture Placeholder 2">
            <a:extLst>
              <a:ext uri="{FF2B5EF4-FFF2-40B4-BE49-F238E27FC236}">
                <a16:creationId xmlns:a16="http://schemas.microsoft.com/office/drawing/2014/main" id="{85B86589-DB2C-E449-9016-2FD412DAEB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TW"/>
          </a:p>
        </p:txBody>
      </p:sp>
      <p:sp>
        <p:nvSpPr>
          <p:cNvPr id="4" name="Text Placeholder 3">
            <a:extLst>
              <a:ext uri="{FF2B5EF4-FFF2-40B4-BE49-F238E27FC236}">
                <a16:creationId xmlns:a16="http://schemas.microsoft.com/office/drawing/2014/main" id="{5C1A2ABD-99D2-CC44-914A-F6E457083A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5893F9-FF55-904B-A304-B9AB83AA4B90}"/>
              </a:ext>
            </a:extLst>
          </p:cNvPr>
          <p:cNvSpPr>
            <a:spLocks noGrp="1"/>
          </p:cNvSpPr>
          <p:nvPr>
            <p:ph type="dt" sz="half" idx="10"/>
          </p:nvPr>
        </p:nvSpPr>
        <p:spPr/>
        <p:txBody>
          <a:bodyPr/>
          <a:lstStyle/>
          <a:p>
            <a:fld id="{3DC30CA2-063E-8A42-A2DE-1D415EDEEE8F}" type="datetimeFigureOut">
              <a:rPr lang="en-TW" smtClean="0"/>
              <a:t>2020/5/9</a:t>
            </a:fld>
            <a:endParaRPr lang="en-TW"/>
          </a:p>
        </p:txBody>
      </p:sp>
      <p:sp>
        <p:nvSpPr>
          <p:cNvPr id="6" name="Footer Placeholder 5">
            <a:extLst>
              <a:ext uri="{FF2B5EF4-FFF2-40B4-BE49-F238E27FC236}">
                <a16:creationId xmlns:a16="http://schemas.microsoft.com/office/drawing/2014/main" id="{5C1451C6-D5AF-ED40-8F9B-940CF7F52A00}"/>
              </a:ext>
            </a:extLst>
          </p:cNvPr>
          <p:cNvSpPr>
            <a:spLocks noGrp="1"/>
          </p:cNvSpPr>
          <p:nvPr>
            <p:ph type="ftr" sz="quarter" idx="11"/>
          </p:nvPr>
        </p:nvSpPr>
        <p:spPr/>
        <p:txBody>
          <a:bodyPr/>
          <a:lstStyle/>
          <a:p>
            <a:endParaRPr lang="en-TW"/>
          </a:p>
        </p:txBody>
      </p:sp>
      <p:sp>
        <p:nvSpPr>
          <p:cNvPr id="7" name="Slide Number Placeholder 6">
            <a:extLst>
              <a:ext uri="{FF2B5EF4-FFF2-40B4-BE49-F238E27FC236}">
                <a16:creationId xmlns:a16="http://schemas.microsoft.com/office/drawing/2014/main" id="{1F317BAE-6D5B-3043-9734-126AA2CC1CB6}"/>
              </a:ext>
            </a:extLst>
          </p:cNvPr>
          <p:cNvSpPr>
            <a:spLocks noGrp="1"/>
          </p:cNvSpPr>
          <p:nvPr>
            <p:ph type="sldNum" sz="quarter" idx="12"/>
          </p:nvPr>
        </p:nvSpPr>
        <p:spPr/>
        <p:txBody>
          <a:bodyPr/>
          <a:lstStyle/>
          <a:p>
            <a:fld id="{823B71B7-3932-A744-90F6-2F037B8CA473}" type="slidenum">
              <a:rPr lang="en-TW" smtClean="0"/>
              <a:t>‹#›</a:t>
            </a:fld>
            <a:endParaRPr lang="en-TW"/>
          </a:p>
        </p:txBody>
      </p:sp>
    </p:spTree>
    <p:extLst>
      <p:ext uri="{BB962C8B-B14F-4D97-AF65-F5344CB8AC3E}">
        <p14:creationId xmlns:p14="http://schemas.microsoft.com/office/powerpoint/2010/main" val="22997439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5A21C3-3457-A546-AB27-84980C1BEC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TW"/>
          </a:p>
        </p:txBody>
      </p:sp>
      <p:sp>
        <p:nvSpPr>
          <p:cNvPr id="3" name="Text Placeholder 2">
            <a:extLst>
              <a:ext uri="{FF2B5EF4-FFF2-40B4-BE49-F238E27FC236}">
                <a16:creationId xmlns:a16="http://schemas.microsoft.com/office/drawing/2014/main" id="{20CE94F7-169B-A244-A741-256D584045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W"/>
          </a:p>
        </p:txBody>
      </p:sp>
      <p:sp>
        <p:nvSpPr>
          <p:cNvPr id="4" name="Date Placeholder 3">
            <a:extLst>
              <a:ext uri="{FF2B5EF4-FFF2-40B4-BE49-F238E27FC236}">
                <a16:creationId xmlns:a16="http://schemas.microsoft.com/office/drawing/2014/main" id="{1A8DD25C-140A-5441-9B3D-9F89589FB7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C30CA2-063E-8A42-A2DE-1D415EDEEE8F}" type="datetimeFigureOut">
              <a:rPr lang="en-TW" smtClean="0"/>
              <a:t>2020/5/9</a:t>
            </a:fld>
            <a:endParaRPr lang="en-TW"/>
          </a:p>
        </p:txBody>
      </p:sp>
      <p:sp>
        <p:nvSpPr>
          <p:cNvPr id="5" name="Footer Placeholder 4">
            <a:extLst>
              <a:ext uri="{FF2B5EF4-FFF2-40B4-BE49-F238E27FC236}">
                <a16:creationId xmlns:a16="http://schemas.microsoft.com/office/drawing/2014/main" id="{BDB14111-A57A-6842-9616-C986997703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TW"/>
          </a:p>
        </p:txBody>
      </p:sp>
      <p:sp>
        <p:nvSpPr>
          <p:cNvPr id="6" name="Slide Number Placeholder 5">
            <a:extLst>
              <a:ext uri="{FF2B5EF4-FFF2-40B4-BE49-F238E27FC236}">
                <a16:creationId xmlns:a16="http://schemas.microsoft.com/office/drawing/2014/main" id="{AE28CA49-D8D0-F042-AA18-69D3B67D20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3B71B7-3932-A744-90F6-2F037B8CA473}" type="slidenum">
              <a:rPr lang="en-TW" smtClean="0"/>
              <a:t>‹#›</a:t>
            </a:fld>
            <a:endParaRPr lang="en-TW"/>
          </a:p>
        </p:txBody>
      </p:sp>
    </p:spTree>
    <p:extLst>
      <p:ext uri="{BB962C8B-B14F-4D97-AF65-F5344CB8AC3E}">
        <p14:creationId xmlns:p14="http://schemas.microsoft.com/office/powerpoint/2010/main" val="24943702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peerj.com/preprints/3190/"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towardsdatascience.com/time-series-prediction-using-prophet-in-python-35d65f626236" TargetMode="External"/><Relationship Id="rId4" Type="http://schemas.openxmlformats.org/officeDocument/2006/relationships/hyperlink" Target="https://facebook.github.io/prophet/"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B98F2-5A1E-5F46-BBF0-61B70A164341}"/>
              </a:ext>
            </a:extLst>
          </p:cNvPr>
          <p:cNvSpPr>
            <a:spLocks noGrp="1"/>
          </p:cNvSpPr>
          <p:nvPr>
            <p:ph type="title"/>
          </p:nvPr>
        </p:nvSpPr>
        <p:spPr/>
        <p:txBody>
          <a:bodyPr/>
          <a:lstStyle/>
          <a:p>
            <a:r>
              <a:rPr lang="en-TW" dirty="0"/>
              <a:t>Prophet – structural time series model</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0721516-3501-DB4C-B96A-21203E13E6C2}"/>
                  </a:ext>
                </a:extLst>
              </p:cNvPr>
              <p:cNvSpPr>
                <a:spLocks noGrp="1"/>
              </p:cNvSpPr>
              <p:nvPr>
                <p:ph idx="1"/>
              </p:nvPr>
            </p:nvSpPr>
            <p:spPr>
              <a:xfrm>
                <a:off x="838200" y="2755915"/>
                <a:ext cx="10515600" cy="4351338"/>
              </a:xfrm>
            </p:spPr>
            <p:txBody>
              <a:bodyPr>
                <a:normAutofit/>
              </a:bodyPr>
              <a:lstStyle/>
              <a:p>
                <a:pPr marL="0" indent="0" algn="ctr">
                  <a:buNone/>
                </a:pPr>
                <a:r>
                  <a:rPr lang="en-US" dirty="0"/>
                  <a:t> </a:t>
                </a:r>
                <a14:m>
                  <m:oMath xmlns:m="http://schemas.openxmlformats.org/officeDocument/2006/math">
                    <m:r>
                      <a:rPr lang="en-US" b="0" i="1" smtClean="0">
                        <a:latin typeface="Cambria Math" panose="02040503050406030204" pitchFamily="18" charset="0"/>
                      </a:rPr>
                      <m:t>𝑦</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𝑠</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h</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m:rPr>
                        <m:sty m:val="p"/>
                      </m:rPr>
                      <a:rPr lang="en-US" b="0" i="1" smtClean="0">
                        <a:latin typeface="Cambria Math" panose="02040503050406030204" pitchFamily="18" charset="0"/>
                      </a:rPr>
                      <m:t>ϵ</m:t>
                    </m:r>
                  </m:oMath>
                </a14:m>
                <a:endParaRPr lang="en-US" dirty="0"/>
              </a:p>
              <a:p>
                <a:pPr marL="0" indent="0">
                  <a:buNone/>
                </a:pPr>
                <a:endParaRPr lang="en-US" dirty="0"/>
              </a:p>
              <a:p>
                <a:r>
                  <a:rPr lang="en-US" dirty="0"/>
                  <a:t>Trend models non periodic changes in the value of the time series.</a:t>
                </a:r>
              </a:p>
              <a:p>
                <a:r>
                  <a:rPr lang="en-US" dirty="0"/>
                  <a:t>Seasonality is the periodic changes like daily, weekly, or yearly seasonality.</a:t>
                </a:r>
              </a:p>
              <a:p>
                <a:r>
                  <a:rPr lang="en-US" dirty="0"/>
                  <a:t>Holiday effect which occur on irregular schedules over a day or a period of days.</a:t>
                </a:r>
              </a:p>
              <a:p>
                <a:r>
                  <a:rPr lang="en-US" dirty="0"/>
                  <a:t>Error terms is what is not explained by the model.</a:t>
                </a:r>
              </a:p>
            </p:txBody>
          </p:sp>
        </mc:Choice>
        <mc:Fallback>
          <p:sp>
            <p:nvSpPr>
              <p:cNvPr id="3" name="Content Placeholder 2">
                <a:extLst>
                  <a:ext uri="{FF2B5EF4-FFF2-40B4-BE49-F238E27FC236}">
                    <a16:creationId xmlns:a16="http://schemas.microsoft.com/office/drawing/2014/main" id="{C0721516-3501-DB4C-B96A-21203E13E6C2}"/>
                  </a:ext>
                </a:extLst>
              </p:cNvPr>
              <p:cNvSpPr>
                <a:spLocks noGrp="1" noRot="1" noChangeAspect="1" noMove="1" noResize="1" noEditPoints="1" noAdjustHandles="1" noChangeArrowheads="1" noChangeShapeType="1" noTextEdit="1"/>
              </p:cNvSpPr>
              <p:nvPr>
                <p:ph idx="1"/>
              </p:nvPr>
            </p:nvSpPr>
            <p:spPr>
              <a:xfrm>
                <a:off x="838200" y="2755915"/>
                <a:ext cx="10515600" cy="4351338"/>
              </a:xfrm>
              <a:blipFill>
                <a:blip r:embed="rId3"/>
                <a:stretch>
                  <a:fillRect l="-965"/>
                </a:stretch>
              </a:blipFill>
            </p:spPr>
            <p:txBody>
              <a:bodyPr/>
              <a:lstStyle/>
              <a:p>
                <a:r>
                  <a:rPr lang="en-TW">
                    <a:noFill/>
                  </a:rPr>
                  <a:t> </a:t>
                </a:r>
              </a:p>
            </p:txBody>
          </p:sp>
        </mc:Fallback>
      </mc:AlternateContent>
      <p:sp>
        <p:nvSpPr>
          <p:cNvPr id="5" name="TextBox 4">
            <a:extLst>
              <a:ext uri="{FF2B5EF4-FFF2-40B4-BE49-F238E27FC236}">
                <a16:creationId xmlns:a16="http://schemas.microsoft.com/office/drawing/2014/main" id="{EF7107E2-4E91-9F43-B2EA-01780D8E3484}"/>
              </a:ext>
            </a:extLst>
          </p:cNvPr>
          <p:cNvSpPr txBox="1"/>
          <p:nvPr/>
        </p:nvSpPr>
        <p:spPr>
          <a:xfrm>
            <a:off x="532490" y="1900136"/>
            <a:ext cx="11127020" cy="646331"/>
          </a:xfrm>
          <a:prstGeom prst="rect">
            <a:avLst/>
          </a:prstGeom>
          <a:noFill/>
        </p:spPr>
        <p:txBody>
          <a:bodyPr wrap="none" rtlCol="0">
            <a:spAutoFit/>
          </a:bodyPr>
          <a:lstStyle/>
          <a:p>
            <a:r>
              <a:rPr lang="en-US" sz="3600" dirty="0"/>
              <a:t>Prophet time series = Trend + Seasonality + Holiday + error</a:t>
            </a:r>
          </a:p>
        </p:txBody>
      </p:sp>
    </p:spTree>
    <p:extLst>
      <p:ext uri="{BB962C8B-B14F-4D97-AF65-F5344CB8AC3E}">
        <p14:creationId xmlns:p14="http://schemas.microsoft.com/office/powerpoint/2010/main" val="19630998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474ED081-7957-9241-AFAF-25CD82C52060}"/>
              </a:ext>
            </a:extLst>
          </p:cNvPr>
          <p:cNvSpPr>
            <a:spLocks noGrp="1"/>
          </p:cNvSpPr>
          <p:nvPr>
            <p:ph type="title"/>
          </p:nvPr>
        </p:nvSpPr>
        <p:spPr/>
        <p:txBody>
          <a:bodyPr/>
          <a:lstStyle/>
          <a:p>
            <a:r>
              <a:rPr lang="en-TW" dirty="0"/>
              <a:t>Strategy</a:t>
            </a:r>
          </a:p>
        </p:txBody>
      </p:sp>
      <p:sp>
        <p:nvSpPr>
          <p:cNvPr id="11" name="Content Placeholder 10">
            <a:extLst>
              <a:ext uri="{FF2B5EF4-FFF2-40B4-BE49-F238E27FC236}">
                <a16:creationId xmlns:a16="http://schemas.microsoft.com/office/drawing/2014/main" id="{E69A81AA-6779-8245-B3EF-1D74DA61764D}"/>
              </a:ext>
            </a:extLst>
          </p:cNvPr>
          <p:cNvSpPr>
            <a:spLocks noGrp="1"/>
          </p:cNvSpPr>
          <p:nvPr>
            <p:ph idx="1"/>
          </p:nvPr>
        </p:nvSpPr>
        <p:spPr/>
        <p:txBody>
          <a:bodyPr/>
          <a:lstStyle/>
          <a:p>
            <a:r>
              <a:rPr lang="en-US" dirty="0"/>
              <a:t>L</a:t>
            </a:r>
            <a:r>
              <a:rPr lang="en-TW" dirty="0"/>
              <a:t>ong and Short strategy:</a:t>
            </a:r>
          </a:p>
          <a:p>
            <a:pPr lvl="1"/>
            <a:r>
              <a:rPr lang="en-US" dirty="0"/>
              <a:t>Long: when three consecutive prediction of log return are larger than zero</a:t>
            </a:r>
          </a:p>
          <a:p>
            <a:pPr lvl="1"/>
            <a:r>
              <a:rPr lang="en-US" dirty="0"/>
              <a:t>Short: when three consecutive prediction of log return are smaller than zero</a:t>
            </a:r>
          </a:p>
          <a:p>
            <a:pPr lvl="1"/>
            <a:r>
              <a:rPr lang="en-US" dirty="0"/>
              <a:t>Hold: otherwise</a:t>
            </a:r>
          </a:p>
          <a:p>
            <a:endParaRPr lang="en-TW" dirty="0"/>
          </a:p>
          <a:p>
            <a:r>
              <a:rPr lang="en-US" dirty="0"/>
              <a:t>If the long signal appears, we buy one unit of BTC. And if the short signal appears, we sell one unit of BTC. </a:t>
            </a:r>
          </a:p>
          <a:p>
            <a:endParaRPr lang="en-US" dirty="0"/>
          </a:p>
          <a:p>
            <a:r>
              <a:rPr lang="en-US" dirty="0"/>
              <a:t>Our deposit starts with 10,000.</a:t>
            </a:r>
          </a:p>
        </p:txBody>
      </p:sp>
    </p:spTree>
    <p:extLst>
      <p:ext uri="{BB962C8B-B14F-4D97-AF65-F5344CB8AC3E}">
        <p14:creationId xmlns:p14="http://schemas.microsoft.com/office/powerpoint/2010/main" val="416641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696A1-06DA-D94F-A8A4-A16A670CDD13}"/>
              </a:ext>
            </a:extLst>
          </p:cNvPr>
          <p:cNvSpPr>
            <a:spLocks noGrp="1"/>
          </p:cNvSpPr>
          <p:nvPr>
            <p:ph type="title"/>
          </p:nvPr>
        </p:nvSpPr>
        <p:spPr>
          <a:xfrm>
            <a:off x="838200" y="365125"/>
            <a:ext cx="11006138" cy="1325563"/>
          </a:xfrm>
        </p:spPr>
        <p:txBody>
          <a:bodyPr>
            <a:normAutofit/>
          </a:bodyPr>
          <a:lstStyle/>
          <a:p>
            <a:r>
              <a:rPr lang="en-TW" dirty="0"/>
              <a:t>Performance in Training Set - </a:t>
            </a:r>
            <a:r>
              <a:rPr lang="en-US" sz="3500" dirty="0"/>
              <a:t>Return Rate: 133.2%</a:t>
            </a:r>
            <a:endParaRPr lang="en-TW" sz="3500" dirty="0"/>
          </a:p>
        </p:txBody>
      </p:sp>
      <p:pic>
        <p:nvPicPr>
          <p:cNvPr id="4" name="Picture 3">
            <a:extLst>
              <a:ext uri="{FF2B5EF4-FFF2-40B4-BE49-F238E27FC236}">
                <a16:creationId xmlns:a16="http://schemas.microsoft.com/office/drawing/2014/main" id="{C5B05BD1-691F-AD44-8495-90DF6F722232}"/>
              </a:ext>
            </a:extLst>
          </p:cNvPr>
          <p:cNvPicPr>
            <a:picLocks noChangeAspect="1"/>
          </p:cNvPicPr>
          <p:nvPr/>
        </p:nvPicPr>
        <p:blipFill>
          <a:blip r:embed="rId3"/>
          <a:stretch>
            <a:fillRect/>
          </a:stretch>
        </p:blipFill>
        <p:spPr>
          <a:xfrm>
            <a:off x="838201" y="1354828"/>
            <a:ext cx="10515599" cy="5252351"/>
          </a:xfrm>
          <a:prstGeom prst="rect">
            <a:avLst/>
          </a:prstGeom>
        </p:spPr>
      </p:pic>
    </p:spTree>
    <p:extLst>
      <p:ext uri="{BB962C8B-B14F-4D97-AF65-F5344CB8AC3E}">
        <p14:creationId xmlns:p14="http://schemas.microsoft.com/office/powerpoint/2010/main" val="37224705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696A1-06DA-D94F-A8A4-A16A670CDD13}"/>
              </a:ext>
            </a:extLst>
          </p:cNvPr>
          <p:cNvSpPr>
            <a:spLocks noGrp="1"/>
          </p:cNvSpPr>
          <p:nvPr>
            <p:ph type="title"/>
          </p:nvPr>
        </p:nvSpPr>
        <p:spPr>
          <a:xfrm>
            <a:off x="838200" y="365125"/>
            <a:ext cx="11006138" cy="1325563"/>
          </a:xfrm>
        </p:spPr>
        <p:txBody>
          <a:bodyPr>
            <a:normAutofit/>
          </a:bodyPr>
          <a:lstStyle/>
          <a:p>
            <a:r>
              <a:rPr lang="en-TW" dirty="0"/>
              <a:t>Performance in Testing Set - </a:t>
            </a:r>
            <a:r>
              <a:rPr lang="en-US" sz="3500" dirty="0"/>
              <a:t>Return Rate: 41.7%</a:t>
            </a:r>
            <a:endParaRPr lang="en-TW" sz="3500" dirty="0"/>
          </a:p>
        </p:txBody>
      </p:sp>
      <p:pic>
        <p:nvPicPr>
          <p:cNvPr id="3" name="Picture 2">
            <a:extLst>
              <a:ext uri="{FF2B5EF4-FFF2-40B4-BE49-F238E27FC236}">
                <a16:creationId xmlns:a16="http://schemas.microsoft.com/office/drawing/2014/main" id="{69C43C93-6C35-BD40-A6BA-CF8D2D53CF07}"/>
              </a:ext>
            </a:extLst>
          </p:cNvPr>
          <p:cNvPicPr>
            <a:picLocks noChangeAspect="1"/>
          </p:cNvPicPr>
          <p:nvPr/>
        </p:nvPicPr>
        <p:blipFill>
          <a:blip r:embed="rId3"/>
          <a:stretch>
            <a:fillRect/>
          </a:stretch>
        </p:blipFill>
        <p:spPr>
          <a:xfrm>
            <a:off x="888868" y="1345620"/>
            <a:ext cx="10464932" cy="5248800"/>
          </a:xfrm>
          <a:prstGeom prst="rect">
            <a:avLst/>
          </a:prstGeom>
        </p:spPr>
      </p:pic>
    </p:spTree>
    <p:extLst>
      <p:ext uri="{BB962C8B-B14F-4D97-AF65-F5344CB8AC3E}">
        <p14:creationId xmlns:p14="http://schemas.microsoft.com/office/powerpoint/2010/main" val="18509357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CB639-004A-FC4F-B665-D47566FAA694}"/>
              </a:ext>
            </a:extLst>
          </p:cNvPr>
          <p:cNvSpPr>
            <a:spLocks noGrp="1"/>
          </p:cNvSpPr>
          <p:nvPr>
            <p:ph type="title"/>
          </p:nvPr>
        </p:nvSpPr>
        <p:spPr/>
        <p:txBody>
          <a:bodyPr/>
          <a:lstStyle/>
          <a:p>
            <a:r>
              <a:rPr lang="en-TW" dirty="0"/>
              <a:t>Conclusion</a:t>
            </a:r>
          </a:p>
        </p:txBody>
      </p:sp>
      <p:sp>
        <p:nvSpPr>
          <p:cNvPr id="3" name="Content Placeholder 2">
            <a:extLst>
              <a:ext uri="{FF2B5EF4-FFF2-40B4-BE49-F238E27FC236}">
                <a16:creationId xmlns:a16="http://schemas.microsoft.com/office/drawing/2014/main" id="{8F883E51-4D16-154C-B5CE-112503B7E8D3}"/>
              </a:ext>
            </a:extLst>
          </p:cNvPr>
          <p:cNvSpPr>
            <a:spLocks noGrp="1"/>
          </p:cNvSpPr>
          <p:nvPr>
            <p:ph idx="1"/>
          </p:nvPr>
        </p:nvSpPr>
        <p:spPr/>
        <p:txBody>
          <a:bodyPr/>
          <a:lstStyle/>
          <a:p>
            <a:r>
              <a:rPr lang="en-TW" dirty="0"/>
              <a:t>The performance of prophet on log return wasn’t ideal, but it can still make profitable strategy after doing some adjustment.</a:t>
            </a:r>
          </a:p>
          <a:p>
            <a:endParaRPr lang="en-TW" dirty="0"/>
          </a:p>
          <a:p>
            <a:r>
              <a:rPr lang="en-TW" dirty="0"/>
              <a:t>The result may be different if we take tax and trading cost into account.</a:t>
            </a:r>
          </a:p>
          <a:p>
            <a:endParaRPr lang="en-TW" dirty="0"/>
          </a:p>
          <a:p>
            <a:r>
              <a:rPr lang="en-TW" dirty="0"/>
              <a:t>Prophet is good at modelling time series with strong seasonality and having critical changing points. Prophet might perform better on market Index, which has an apparent trend.</a:t>
            </a:r>
          </a:p>
        </p:txBody>
      </p:sp>
    </p:spTree>
    <p:extLst>
      <p:ext uri="{BB962C8B-B14F-4D97-AF65-F5344CB8AC3E}">
        <p14:creationId xmlns:p14="http://schemas.microsoft.com/office/powerpoint/2010/main" val="2041224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1DE1B-1162-AB4F-B3B9-E2EE191AF196}"/>
              </a:ext>
            </a:extLst>
          </p:cNvPr>
          <p:cNvSpPr>
            <a:spLocks noGrp="1"/>
          </p:cNvSpPr>
          <p:nvPr>
            <p:ph type="title"/>
          </p:nvPr>
        </p:nvSpPr>
        <p:spPr/>
        <p:txBody>
          <a:bodyPr/>
          <a:lstStyle/>
          <a:p>
            <a:r>
              <a:rPr lang="en-TW" dirty="0"/>
              <a:t>Reference</a:t>
            </a:r>
          </a:p>
        </p:txBody>
      </p:sp>
      <p:sp>
        <p:nvSpPr>
          <p:cNvPr id="3" name="Content Placeholder 2">
            <a:extLst>
              <a:ext uri="{FF2B5EF4-FFF2-40B4-BE49-F238E27FC236}">
                <a16:creationId xmlns:a16="http://schemas.microsoft.com/office/drawing/2014/main" id="{64DF08DD-B8A5-7647-B3F6-12E60AC1DE15}"/>
              </a:ext>
            </a:extLst>
          </p:cNvPr>
          <p:cNvSpPr>
            <a:spLocks noGrp="1"/>
          </p:cNvSpPr>
          <p:nvPr>
            <p:ph idx="1"/>
          </p:nvPr>
        </p:nvSpPr>
        <p:spPr/>
        <p:txBody>
          <a:bodyPr/>
          <a:lstStyle/>
          <a:p>
            <a:r>
              <a:rPr lang="en-US" dirty="0"/>
              <a:t>Paper: </a:t>
            </a:r>
            <a:r>
              <a:rPr lang="en-US" dirty="0">
                <a:hlinkClick r:id="rId3"/>
              </a:rPr>
              <a:t>https://peerj.com/preprints/3190/</a:t>
            </a:r>
            <a:endParaRPr lang="en-US" dirty="0"/>
          </a:p>
          <a:p>
            <a:r>
              <a:rPr lang="en-US" dirty="0"/>
              <a:t>Package: </a:t>
            </a:r>
            <a:r>
              <a:rPr lang="en-US" dirty="0">
                <a:hlinkClick r:id="rId4"/>
              </a:rPr>
              <a:t>https://facebook.github.io/prophet/</a:t>
            </a:r>
            <a:endParaRPr lang="en-US" dirty="0"/>
          </a:p>
          <a:p>
            <a:r>
              <a:rPr lang="en-US" dirty="0"/>
              <a:t>M</a:t>
            </a:r>
            <a:r>
              <a:rPr lang="en-TW" dirty="0"/>
              <a:t>edium blog: </a:t>
            </a:r>
            <a:r>
              <a:rPr lang="en-US" dirty="0">
                <a:hlinkClick r:id="rId5"/>
              </a:rPr>
              <a:t>https://towardsdatascience.com/time-series-prediction-using-prophet-in-python-35d65f626236</a:t>
            </a:r>
            <a:endParaRPr lang="en-TW" dirty="0"/>
          </a:p>
        </p:txBody>
      </p:sp>
    </p:spTree>
    <p:extLst>
      <p:ext uri="{BB962C8B-B14F-4D97-AF65-F5344CB8AC3E}">
        <p14:creationId xmlns:p14="http://schemas.microsoft.com/office/powerpoint/2010/main" val="1488867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8E201-3D2F-DE4C-AC09-7C262169BAB0}"/>
              </a:ext>
            </a:extLst>
          </p:cNvPr>
          <p:cNvSpPr>
            <a:spLocks noGrp="1"/>
          </p:cNvSpPr>
          <p:nvPr>
            <p:ph type="title"/>
          </p:nvPr>
        </p:nvSpPr>
        <p:spPr/>
        <p:txBody>
          <a:bodyPr/>
          <a:lstStyle/>
          <a:p>
            <a:r>
              <a:rPr lang="en-TW" dirty="0"/>
              <a:t>Trend Model</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BCB15C44-3CD9-814D-A2F8-ADF5E14E560F}"/>
                  </a:ext>
                </a:extLst>
              </p:cNvPr>
              <p:cNvSpPr>
                <a:spLocks noGrp="1"/>
              </p:cNvSpPr>
              <p:nvPr>
                <p:ph idx="1"/>
              </p:nvPr>
            </p:nvSpPr>
            <p:spPr/>
            <p:txBody>
              <a:bodyPr/>
              <a:lstStyle/>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𝑔</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𝐶</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num>
                        <m:den>
                          <m:r>
                            <a:rPr lang="en-US" b="0" i="1" smtClean="0">
                              <a:latin typeface="Cambria Math" panose="02040503050406030204" pitchFamily="18" charset="0"/>
                            </a:rPr>
                            <m:t>1+</m:t>
                          </m:r>
                          <m:r>
                            <m:rPr>
                              <m:sty m:val="p"/>
                            </m:rPr>
                            <a:rPr lang="en-US" b="0" i="0" smtClean="0">
                              <a:latin typeface="Cambria Math" panose="02040503050406030204" pitchFamily="18" charset="0"/>
                            </a:rPr>
                            <m:t>exp</m:t>
                          </m:r>
                          <m:r>
                            <a:rPr lang="en-US" b="0" i="1" smtClean="0">
                              <a:latin typeface="Cambria Math" panose="02040503050406030204" pitchFamily="18" charset="0"/>
                            </a:rPr>
                            <m:t>⁡(−</m:t>
                          </m:r>
                          <m:r>
                            <a:rPr lang="en-US" b="0" i="1" smtClean="0">
                              <a:latin typeface="Cambria Math" panose="02040503050406030204" pitchFamily="18" charset="0"/>
                            </a:rPr>
                            <m:t>𝑘</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rPr>
                            <m:t>𝑚</m:t>
                          </m:r>
                          <m:r>
                            <a:rPr lang="en-US" b="0" i="1" smtClean="0">
                              <a:latin typeface="Cambria Math" panose="02040503050406030204" pitchFamily="18" charset="0"/>
                            </a:rPr>
                            <m:t>))</m:t>
                          </m:r>
                        </m:den>
                      </m:f>
                    </m:oMath>
                  </m:oMathPara>
                </a14:m>
                <a:endParaRPr lang="en-US" b="0" dirty="0"/>
              </a:p>
              <a:p>
                <a:pPr marL="0" indent="0">
                  <a:buNone/>
                </a:pPr>
                <a:endParaRPr lang="en-TW" dirty="0"/>
              </a:p>
              <a:p>
                <a:r>
                  <a:rPr lang="en-US" dirty="0"/>
                  <a:t>B</a:t>
                </a:r>
                <a:r>
                  <a:rPr lang="en-TW" dirty="0"/>
                  <a:t>orrow the concept of population growth model</a:t>
                </a:r>
              </a:p>
              <a:p>
                <a:r>
                  <a:rPr lang="en-TW" dirty="0"/>
                  <a:t>C(t) is a time varing carry capacity</a:t>
                </a:r>
              </a:p>
              <a:p>
                <a:r>
                  <a:rPr lang="en-TW" dirty="0"/>
                  <a:t>k(t) is a time varing growth rate that has several changing points</a:t>
                </a:r>
              </a:p>
              <a:p>
                <a:r>
                  <a:rPr lang="en-TW" dirty="0"/>
                  <a:t>m is the offset parameter</a:t>
                </a:r>
              </a:p>
              <a:p>
                <a:endParaRPr lang="en-TW" dirty="0"/>
              </a:p>
            </p:txBody>
          </p:sp>
        </mc:Choice>
        <mc:Fallback>
          <p:sp>
            <p:nvSpPr>
              <p:cNvPr id="3" name="Content Placeholder 2">
                <a:extLst>
                  <a:ext uri="{FF2B5EF4-FFF2-40B4-BE49-F238E27FC236}">
                    <a16:creationId xmlns:a16="http://schemas.microsoft.com/office/drawing/2014/main" id="{BCB15C44-3CD9-814D-A2F8-ADF5E14E560F}"/>
                  </a:ext>
                </a:extLst>
              </p:cNvPr>
              <p:cNvSpPr>
                <a:spLocks noGrp="1" noRot="1" noChangeAspect="1" noMove="1" noResize="1" noEditPoints="1" noAdjustHandles="1" noChangeArrowheads="1" noChangeShapeType="1" noTextEdit="1"/>
              </p:cNvSpPr>
              <p:nvPr>
                <p:ph idx="1"/>
              </p:nvPr>
            </p:nvSpPr>
            <p:spPr>
              <a:blipFill>
                <a:blip r:embed="rId2"/>
                <a:stretch>
                  <a:fillRect l="-965" t="-1462"/>
                </a:stretch>
              </a:blipFill>
            </p:spPr>
            <p:txBody>
              <a:bodyPr/>
              <a:lstStyle/>
              <a:p>
                <a:r>
                  <a:rPr lang="en-TW">
                    <a:noFill/>
                  </a:rPr>
                  <a:t> </a:t>
                </a:r>
              </a:p>
            </p:txBody>
          </p:sp>
        </mc:Fallback>
      </mc:AlternateContent>
    </p:spTree>
    <p:extLst>
      <p:ext uri="{BB962C8B-B14F-4D97-AF65-F5344CB8AC3E}">
        <p14:creationId xmlns:p14="http://schemas.microsoft.com/office/powerpoint/2010/main" val="31560100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7A368-D1E1-A94A-AAF0-34E0B39DA25C}"/>
              </a:ext>
            </a:extLst>
          </p:cNvPr>
          <p:cNvSpPr>
            <a:spLocks noGrp="1"/>
          </p:cNvSpPr>
          <p:nvPr>
            <p:ph type="title"/>
          </p:nvPr>
        </p:nvSpPr>
        <p:spPr/>
        <p:txBody>
          <a:bodyPr/>
          <a:lstStyle/>
          <a:p>
            <a:r>
              <a:rPr lang="en-TW" dirty="0"/>
              <a:t>Seasonal Model</a:t>
            </a:r>
          </a:p>
        </p:txBody>
      </p:sp>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D7CBE065-1417-6746-B7E0-05EA41D655F7}"/>
                  </a:ext>
                </a:extLst>
              </p:cNvPr>
              <p:cNvSpPr txBox="1"/>
              <p:nvPr/>
            </p:nvSpPr>
            <p:spPr>
              <a:xfrm>
                <a:off x="838200" y="1690688"/>
                <a:ext cx="10515600" cy="5182829"/>
              </a:xfrm>
              <a:prstGeom prst="rect">
                <a:avLst/>
              </a:prstGeom>
              <a:noFill/>
            </p:spPr>
            <p:txBody>
              <a:bodyPr wrap="square" rtlCol="0">
                <a:spAutoFit/>
              </a:bodyPr>
              <a:lstStyle/>
              <a:p>
                <a:pPr>
                  <a:lnSpc>
                    <a:spcPct val="90000"/>
                  </a:lnSpc>
                  <a:spcBef>
                    <a:spcPts val="1000"/>
                  </a:spcBef>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𝑠</m:t>
                      </m:r>
                      <m:d>
                        <m:dPr>
                          <m:ctrlPr>
                            <a:rPr lang="en-US" sz="2800" b="0" i="1" smtClean="0">
                              <a:latin typeface="Cambria Math" panose="02040503050406030204" pitchFamily="18" charset="0"/>
                            </a:rPr>
                          </m:ctrlPr>
                        </m:dPr>
                        <m:e>
                          <m:r>
                            <a:rPr lang="en-US" sz="2800" b="0" i="1" smtClean="0">
                              <a:latin typeface="Cambria Math" panose="02040503050406030204" pitchFamily="18" charset="0"/>
                            </a:rPr>
                            <m:t>𝑡</m:t>
                          </m:r>
                        </m:e>
                      </m:d>
                      <m:r>
                        <a:rPr lang="en-US" sz="2800" b="0" i="1" smtClean="0">
                          <a:latin typeface="Cambria Math" panose="02040503050406030204" pitchFamily="18" charset="0"/>
                        </a:rPr>
                        <m:t>=</m:t>
                      </m:r>
                      <m:nary>
                        <m:naryPr>
                          <m:chr m:val="∑"/>
                          <m:ctrlPr>
                            <a:rPr lang="en-US" sz="2800" b="0" i="1" smtClean="0">
                              <a:latin typeface="Cambria Math" panose="02040503050406030204" pitchFamily="18" charset="0"/>
                            </a:rPr>
                          </m:ctrlPr>
                        </m:naryPr>
                        <m:sub>
                          <m:r>
                            <m:rPr>
                              <m:brk m:alnAt="23"/>
                            </m:rPr>
                            <a:rPr lang="en-US" sz="2800" b="0" i="1" smtClean="0">
                              <a:latin typeface="Cambria Math" panose="02040503050406030204" pitchFamily="18" charset="0"/>
                            </a:rPr>
                            <m:t>𝑛</m:t>
                          </m:r>
                          <m:r>
                            <a:rPr lang="en-US" sz="2800" b="0" i="1" smtClean="0">
                              <a:latin typeface="Cambria Math" panose="02040503050406030204" pitchFamily="18" charset="0"/>
                            </a:rPr>
                            <m:t>=1</m:t>
                          </m:r>
                        </m:sub>
                        <m:sup>
                          <m:r>
                            <a:rPr lang="en-US" sz="2800" b="0" i="1" smtClean="0">
                              <a:latin typeface="Cambria Math" panose="02040503050406030204" pitchFamily="18" charset="0"/>
                            </a:rPr>
                            <m:t>𝑁</m:t>
                          </m:r>
                        </m:sup>
                        <m:e>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𝑛</m:t>
                              </m:r>
                            </m:sub>
                          </m:sSub>
                          <m:func>
                            <m:funcPr>
                              <m:ctrlPr>
                                <a:rPr lang="en-US" sz="2800" b="0" i="1" smtClean="0">
                                  <a:latin typeface="Cambria Math" panose="02040503050406030204" pitchFamily="18" charset="0"/>
                                </a:rPr>
                              </m:ctrlPr>
                            </m:funcPr>
                            <m:fName>
                              <m:r>
                                <m:rPr>
                                  <m:sty m:val="p"/>
                                </m:rPr>
                                <a:rPr lang="en-US" sz="2800" b="0" i="0" smtClean="0">
                                  <a:latin typeface="Cambria Math" panose="02040503050406030204" pitchFamily="18" charset="0"/>
                                </a:rPr>
                                <m:t>cos</m:t>
                              </m:r>
                            </m:fName>
                            <m:e>
                              <m:d>
                                <m:dPr>
                                  <m:ctrlPr>
                                    <a:rPr lang="en-US" sz="2800" b="0" i="1" smtClean="0">
                                      <a:latin typeface="Cambria Math" panose="02040503050406030204" pitchFamily="18" charset="0"/>
                                    </a:rPr>
                                  </m:ctrlPr>
                                </m:dPr>
                                <m:e>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2</m:t>
                                      </m:r>
                                      <m:r>
                                        <a:rPr lang="en-US" sz="2800" b="0" i="1" smtClean="0">
                                          <a:latin typeface="Cambria Math" panose="02040503050406030204" pitchFamily="18" charset="0"/>
                                        </a:rPr>
                                        <m:t>𝜋</m:t>
                                      </m:r>
                                      <m:r>
                                        <a:rPr lang="en-US" sz="2800" b="0" i="1" smtClean="0">
                                          <a:latin typeface="Cambria Math" panose="02040503050406030204" pitchFamily="18" charset="0"/>
                                        </a:rPr>
                                        <m:t>𝑛𝑡</m:t>
                                      </m:r>
                                    </m:num>
                                    <m:den>
                                      <m:r>
                                        <a:rPr lang="en-US" sz="2800" b="0" i="1" smtClean="0">
                                          <a:latin typeface="Cambria Math" panose="02040503050406030204" pitchFamily="18" charset="0"/>
                                        </a:rPr>
                                        <m:t>𝑃</m:t>
                                      </m:r>
                                    </m:den>
                                  </m:f>
                                </m:e>
                              </m:d>
                            </m:e>
                          </m:func>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𝑏</m:t>
                              </m:r>
                            </m:e>
                            <m:sub>
                              <m:r>
                                <a:rPr lang="en-US" sz="2800" b="0" i="1" smtClean="0">
                                  <a:latin typeface="Cambria Math" panose="02040503050406030204" pitchFamily="18" charset="0"/>
                                </a:rPr>
                                <m:t>𝑛</m:t>
                              </m:r>
                            </m:sub>
                          </m:sSub>
                          <m:r>
                            <m:rPr>
                              <m:sty m:val="p"/>
                            </m:rPr>
                            <a:rPr lang="en-US" sz="2800" b="0" i="0" smtClean="0">
                              <a:latin typeface="Cambria Math" panose="02040503050406030204" pitchFamily="18" charset="0"/>
                            </a:rPr>
                            <m:t>sin</m:t>
                          </m:r>
                          <m:r>
                            <a:rPr lang="en-US" sz="2800" b="0" i="1" smtClean="0">
                              <a:latin typeface="Cambria Math" panose="02040503050406030204" pitchFamily="18" charset="0"/>
                            </a:rPr>
                            <m:t>⁡(</m:t>
                          </m:r>
                          <m:f>
                            <m:fPr>
                              <m:ctrlPr>
                                <a:rPr lang="en-US" sz="2800" b="0" i="1" smtClean="0">
                                  <a:latin typeface="Cambria Math" panose="02040503050406030204" pitchFamily="18" charset="0"/>
                                </a:rPr>
                              </m:ctrlPr>
                            </m:fPr>
                            <m:num>
                              <m:r>
                                <a:rPr lang="en-US" sz="2800" b="0" i="1" smtClean="0">
                                  <a:latin typeface="Cambria Math" panose="02040503050406030204" pitchFamily="18" charset="0"/>
                                </a:rPr>
                                <m:t>2</m:t>
                              </m:r>
                              <m:r>
                                <a:rPr lang="en-US" sz="2800" b="0" i="1" smtClean="0">
                                  <a:latin typeface="Cambria Math" panose="02040503050406030204" pitchFamily="18" charset="0"/>
                                </a:rPr>
                                <m:t>𝜋</m:t>
                              </m:r>
                              <m:r>
                                <a:rPr lang="en-US" sz="2800" b="0" i="1" smtClean="0">
                                  <a:latin typeface="Cambria Math" panose="02040503050406030204" pitchFamily="18" charset="0"/>
                                </a:rPr>
                                <m:t>𝑛𝑡</m:t>
                              </m:r>
                            </m:num>
                            <m:den>
                              <m:r>
                                <a:rPr lang="en-US" sz="2800" b="0" i="1" smtClean="0">
                                  <a:latin typeface="Cambria Math" panose="02040503050406030204" pitchFamily="18" charset="0"/>
                                </a:rPr>
                                <m:t>𝑃</m:t>
                              </m:r>
                            </m:den>
                          </m:f>
                          <m:r>
                            <a:rPr lang="en-US" sz="2800" b="0" i="1" smtClean="0">
                              <a:latin typeface="Cambria Math" panose="02040503050406030204" pitchFamily="18" charset="0"/>
                            </a:rPr>
                            <m:t>))</m:t>
                          </m:r>
                        </m:e>
                      </m:nary>
                    </m:oMath>
                  </m:oMathPara>
                </a14:m>
                <a:endParaRPr lang="en-US" sz="2800" dirty="0"/>
              </a:p>
              <a:p>
                <a:pPr marL="228600" indent="-228600">
                  <a:lnSpc>
                    <a:spcPct val="90000"/>
                  </a:lnSpc>
                  <a:spcBef>
                    <a:spcPts val="1000"/>
                  </a:spcBef>
                  <a:buFont typeface="Arial" panose="020B0604020202020204" pitchFamily="34" charset="0"/>
                  <a:buChar char="•"/>
                </a:pPr>
                <a:endParaRPr lang="en-US" sz="2800" dirty="0"/>
              </a:p>
              <a:p>
                <a:pPr marL="228600" indent="-228600">
                  <a:lnSpc>
                    <a:spcPct val="90000"/>
                  </a:lnSpc>
                  <a:spcBef>
                    <a:spcPts val="1000"/>
                  </a:spcBef>
                  <a:buFont typeface="Arial" panose="020B0604020202020204" pitchFamily="34" charset="0"/>
                  <a:buChar char="•"/>
                </a:pPr>
                <a:r>
                  <a:rPr lang="en-US" sz="2800" dirty="0"/>
                  <a:t>I</a:t>
                </a:r>
                <a:r>
                  <a:rPr lang="en-TW" sz="2800" dirty="0"/>
                  <a:t>t is based on a standard Fourior Series.</a:t>
                </a:r>
              </a:p>
              <a:p>
                <a:pPr marL="228600" indent="-228600">
                  <a:lnSpc>
                    <a:spcPct val="90000"/>
                  </a:lnSpc>
                  <a:spcBef>
                    <a:spcPts val="1000"/>
                  </a:spcBef>
                  <a:buFont typeface="Arial" panose="020B0604020202020204" pitchFamily="34" charset="0"/>
                  <a:buChar char="•"/>
                </a:pPr>
                <a:r>
                  <a:rPr lang="en-US" sz="2800" dirty="0"/>
                  <a:t>T</a:t>
                </a:r>
                <a:r>
                  <a:rPr lang="en-TW" sz="2800" dirty="0"/>
                  <a:t>he parameter are selected by model performance, such as AIC</a:t>
                </a:r>
              </a:p>
              <a:p>
                <a:pPr marL="228600" indent="-228600">
                  <a:lnSpc>
                    <a:spcPct val="90000"/>
                  </a:lnSpc>
                  <a:spcBef>
                    <a:spcPts val="1000"/>
                  </a:spcBef>
                  <a:buFont typeface="Arial" panose="020B0604020202020204" pitchFamily="34" charset="0"/>
                  <a:buChar char="•"/>
                </a:pPr>
                <a:r>
                  <a:rPr lang="en-US" sz="2800" dirty="0"/>
                  <a:t>For yearly and weekly seasonality we have found N = 10 and N = 3 respectively to work well for most problems. </a:t>
                </a:r>
              </a:p>
              <a:p>
                <a:pPr marL="228600" indent="-228600">
                  <a:lnSpc>
                    <a:spcPct val="90000"/>
                  </a:lnSpc>
                  <a:spcBef>
                    <a:spcPts val="1000"/>
                  </a:spcBef>
                  <a:buFont typeface="Arial" panose="020B0604020202020204" pitchFamily="34" charset="0"/>
                  <a:buChar char="•"/>
                </a:pPr>
                <a:endParaRPr lang="en-TW" sz="2800" dirty="0"/>
              </a:p>
              <a:p>
                <a:pPr marL="228600" indent="-228600">
                  <a:lnSpc>
                    <a:spcPct val="90000"/>
                  </a:lnSpc>
                  <a:spcBef>
                    <a:spcPts val="1000"/>
                  </a:spcBef>
                  <a:buFont typeface="Arial" panose="020B0604020202020204" pitchFamily="34" charset="0"/>
                  <a:buChar char="•"/>
                </a:pPr>
                <a:endParaRPr lang="en-TW" sz="2800" dirty="0"/>
              </a:p>
              <a:p>
                <a:pPr marL="228600" indent="-228600">
                  <a:lnSpc>
                    <a:spcPct val="90000"/>
                  </a:lnSpc>
                  <a:spcBef>
                    <a:spcPts val="1000"/>
                  </a:spcBef>
                  <a:buFont typeface="Arial" panose="020B0604020202020204" pitchFamily="34" charset="0"/>
                  <a:buChar char="•"/>
                </a:pPr>
                <a:endParaRPr lang="en-TW" sz="2800" dirty="0"/>
              </a:p>
            </p:txBody>
          </p:sp>
        </mc:Choice>
        <mc:Fallback>
          <p:sp>
            <p:nvSpPr>
              <p:cNvPr id="8" name="TextBox 7">
                <a:extLst>
                  <a:ext uri="{FF2B5EF4-FFF2-40B4-BE49-F238E27FC236}">
                    <a16:creationId xmlns:a16="http://schemas.microsoft.com/office/drawing/2014/main" id="{D7CBE065-1417-6746-B7E0-05EA41D655F7}"/>
                  </a:ext>
                </a:extLst>
              </p:cNvPr>
              <p:cNvSpPr txBox="1">
                <a:spLocks noRot="1" noChangeAspect="1" noMove="1" noResize="1" noEditPoints="1" noAdjustHandles="1" noChangeArrowheads="1" noChangeShapeType="1" noTextEdit="1"/>
              </p:cNvSpPr>
              <p:nvPr/>
            </p:nvSpPr>
            <p:spPr>
              <a:xfrm>
                <a:off x="838200" y="1690688"/>
                <a:ext cx="10515600" cy="5182829"/>
              </a:xfrm>
              <a:prstGeom prst="rect">
                <a:avLst/>
              </a:prstGeom>
              <a:blipFill>
                <a:blip r:embed="rId2"/>
                <a:stretch>
                  <a:fillRect l="-965" t="-27139"/>
                </a:stretch>
              </a:blipFill>
            </p:spPr>
            <p:txBody>
              <a:bodyPr/>
              <a:lstStyle/>
              <a:p>
                <a:r>
                  <a:rPr lang="en-TW">
                    <a:noFill/>
                  </a:rPr>
                  <a:t> </a:t>
                </a:r>
              </a:p>
            </p:txBody>
          </p:sp>
        </mc:Fallback>
      </mc:AlternateContent>
    </p:spTree>
    <p:extLst>
      <p:ext uri="{BB962C8B-B14F-4D97-AF65-F5344CB8AC3E}">
        <p14:creationId xmlns:p14="http://schemas.microsoft.com/office/powerpoint/2010/main" val="5369245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D8E84-5F75-8442-92D9-DAC5DCCB5E33}"/>
              </a:ext>
            </a:extLst>
          </p:cNvPr>
          <p:cNvSpPr>
            <a:spLocks noGrp="1"/>
          </p:cNvSpPr>
          <p:nvPr>
            <p:ph type="title"/>
          </p:nvPr>
        </p:nvSpPr>
        <p:spPr/>
        <p:txBody>
          <a:bodyPr/>
          <a:lstStyle/>
          <a:p>
            <a:r>
              <a:rPr lang="en-TW" dirty="0"/>
              <a:t>Holiday a</a:t>
            </a:r>
            <a:r>
              <a:rPr lang="en-US" dirty="0" err="1"/>
              <a:t>nd</a:t>
            </a:r>
            <a:r>
              <a:rPr lang="en-TW" dirty="0"/>
              <a:t> Event Model</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9047237-3912-AD4B-A164-C5BBF5FE31D3}"/>
                  </a:ext>
                </a:extLst>
              </p:cNvPr>
              <p:cNvSpPr>
                <a:spLocks noGrp="1"/>
              </p:cNvSpPr>
              <p:nvPr>
                <p:ph idx="1"/>
              </p:nvPr>
            </p:nvSpPr>
            <p:spPr/>
            <p:txBody>
              <a:bodyPr>
                <a:normAutofit/>
              </a:bodyPr>
              <a:lstStyle/>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𝑍</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1" i="1" smtClean="0">
                          <a:latin typeface="Cambria Math" panose="02040503050406030204" pitchFamily="18" charset="0"/>
                        </a:rPr>
                        <m:t>𝟏</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𝐷</m:t>
                              </m:r>
                            </m:e>
                            <m:sub>
                              <m:r>
                                <a:rPr lang="en-US" b="0" i="1" smtClean="0">
                                  <a:latin typeface="Cambria Math" panose="02040503050406030204" pitchFamily="18" charset="0"/>
                                  <a:ea typeface="Cambria Math" panose="02040503050406030204" pitchFamily="18" charset="0"/>
                                </a:rPr>
                                <m:t>1</m:t>
                              </m:r>
                            </m:sub>
                          </m:sSub>
                        </m:e>
                      </m:d>
                      <m:r>
                        <a:rPr lang="en-US" b="0" i="1" smtClean="0">
                          <a:latin typeface="Cambria Math" panose="02040503050406030204" pitchFamily="18" charset="0"/>
                        </a:rPr>
                        <m:t>,…,</m:t>
                      </m:r>
                      <m:r>
                        <a:rPr lang="en-US" b="1" i="1" smtClean="0">
                          <a:latin typeface="Cambria Math" panose="02040503050406030204" pitchFamily="18" charset="0"/>
                        </a:rPr>
                        <m:t>𝟏</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𝐷</m:t>
                          </m:r>
                        </m:e>
                        <m:sub>
                          <m:r>
                            <a:rPr lang="en-US" b="0" i="1" smtClean="0">
                              <a:latin typeface="Cambria Math" panose="02040503050406030204" pitchFamily="18" charset="0"/>
                            </a:rPr>
                            <m:t>𝐿</m:t>
                          </m:r>
                        </m:sub>
                      </m:sSub>
                      <m:r>
                        <a:rPr lang="en-US" b="0" i="1" smtClean="0">
                          <a:latin typeface="Cambria Math" panose="02040503050406030204" pitchFamily="18" charset="0"/>
                        </a:rPr>
                        <m:t>)]</m:t>
                      </m:r>
                    </m:oMath>
                  </m:oMathPara>
                </a14:m>
                <a:endParaRPr lang="en-TW" dirty="0"/>
              </a:p>
              <a:p>
                <a:pPr marL="0" indent="0">
                  <a:buNone/>
                </a:pPr>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h</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r>
                        <a:rPr lang="en-US" b="0" i="1" smtClean="0">
                          <a:latin typeface="Cambria Math" panose="02040503050406030204" pitchFamily="18" charset="0"/>
                        </a:rPr>
                        <m:t>𝑍</m:t>
                      </m:r>
                      <m:r>
                        <a:rPr lang="en-US" b="0" i="1" smtClean="0">
                          <a:latin typeface="Cambria Math" panose="02040503050406030204" pitchFamily="18" charset="0"/>
                        </a:rPr>
                        <m:t>(</m:t>
                      </m:r>
                      <m:r>
                        <a:rPr lang="en-US" b="0" i="1" smtClean="0">
                          <a:latin typeface="Cambria Math" panose="02040503050406030204" pitchFamily="18" charset="0"/>
                        </a:rPr>
                        <m:t>𝑡</m:t>
                      </m:r>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𝜅</m:t>
                      </m:r>
                    </m:oMath>
                  </m:oMathPara>
                </a14:m>
                <a:endParaRPr lang="en-TW" dirty="0"/>
              </a:p>
              <a:p>
                <a:endParaRPr lang="en-TW" dirty="0"/>
              </a:p>
              <a:p>
                <a14:m>
                  <m:oMath xmlns:m="http://schemas.openxmlformats.org/officeDocument/2006/math">
                    <m:r>
                      <a:rPr lang="en-US" i="1">
                        <a:latin typeface="Cambria Math" panose="02040503050406030204" pitchFamily="18" charset="0"/>
                        <a:ea typeface="Cambria Math" panose="02040503050406030204" pitchFamily="18" charset="0"/>
                      </a:rPr>
                      <m:t>𝜅</m:t>
                    </m:r>
                  </m:oMath>
                </a14:m>
                <a:r>
                  <a:rPr lang="en-TW" dirty="0"/>
                  <a:t> is a prior to adjust for seasonality </a:t>
                </a:r>
              </a:p>
              <a:p>
                <a:r>
                  <a:rPr lang="en-US" dirty="0"/>
                  <a:t>by assuming that the effects of holidays are independent, it uses indicator function (whether the date is holiday or not) to model the time series.</a:t>
                </a:r>
              </a:p>
              <a:p>
                <a:r>
                  <a:rPr lang="en-US" dirty="0"/>
                  <a:t>F</a:t>
                </a:r>
                <a:r>
                  <a:rPr lang="en-TW" dirty="0"/>
                  <a:t>or days around the holiday, it labels them as a holiday itself.</a:t>
                </a:r>
              </a:p>
            </p:txBody>
          </p:sp>
        </mc:Choice>
        <mc:Fallback>
          <p:sp>
            <p:nvSpPr>
              <p:cNvPr id="3" name="Content Placeholder 2">
                <a:extLst>
                  <a:ext uri="{FF2B5EF4-FFF2-40B4-BE49-F238E27FC236}">
                    <a16:creationId xmlns:a16="http://schemas.microsoft.com/office/drawing/2014/main" id="{C9047237-3912-AD4B-A164-C5BBF5FE31D3}"/>
                  </a:ext>
                </a:extLst>
              </p:cNvPr>
              <p:cNvSpPr>
                <a:spLocks noGrp="1" noRot="1" noChangeAspect="1" noMove="1" noResize="1" noEditPoints="1" noAdjustHandles="1" noChangeArrowheads="1" noChangeShapeType="1" noTextEdit="1"/>
              </p:cNvSpPr>
              <p:nvPr>
                <p:ph idx="1"/>
              </p:nvPr>
            </p:nvSpPr>
            <p:spPr>
              <a:blipFill>
                <a:blip r:embed="rId3"/>
                <a:stretch>
                  <a:fillRect l="-965" t="-292"/>
                </a:stretch>
              </a:blipFill>
            </p:spPr>
            <p:txBody>
              <a:bodyPr/>
              <a:lstStyle/>
              <a:p>
                <a:r>
                  <a:rPr lang="en-TW">
                    <a:noFill/>
                  </a:rPr>
                  <a:t> </a:t>
                </a:r>
              </a:p>
            </p:txBody>
          </p:sp>
        </mc:Fallback>
      </mc:AlternateContent>
    </p:spTree>
    <p:extLst>
      <p:ext uri="{BB962C8B-B14F-4D97-AF65-F5344CB8AC3E}">
        <p14:creationId xmlns:p14="http://schemas.microsoft.com/office/powerpoint/2010/main" val="22278379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F5159-2E00-304C-BDB7-522D0CDD8709}"/>
              </a:ext>
            </a:extLst>
          </p:cNvPr>
          <p:cNvSpPr>
            <a:spLocks noGrp="1"/>
          </p:cNvSpPr>
          <p:nvPr>
            <p:ph type="title"/>
          </p:nvPr>
        </p:nvSpPr>
        <p:spPr/>
        <p:txBody>
          <a:bodyPr/>
          <a:lstStyle/>
          <a:p>
            <a:r>
              <a:rPr lang="en-TW" dirty="0"/>
              <a:t>Advantages</a:t>
            </a:r>
          </a:p>
        </p:txBody>
      </p:sp>
      <p:sp>
        <p:nvSpPr>
          <p:cNvPr id="3" name="Content Placeholder 2">
            <a:extLst>
              <a:ext uri="{FF2B5EF4-FFF2-40B4-BE49-F238E27FC236}">
                <a16:creationId xmlns:a16="http://schemas.microsoft.com/office/drawing/2014/main" id="{5B6B77CC-4168-004C-9CD0-330A7AF71143}"/>
              </a:ext>
            </a:extLst>
          </p:cNvPr>
          <p:cNvSpPr>
            <a:spLocks noGrp="1"/>
          </p:cNvSpPr>
          <p:nvPr>
            <p:ph idx="1"/>
          </p:nvPr>
        </p:nvSpPr>
        <p:spPr/>
        <p:txBody>
          <a:bodyPr>
            <a:normAutofit/>
          </a:bodyPr>
          <a:lstStyle/>
          <a:p>
            <a:r>
              <a:rPr lang="en-US" dirty="0"/>
              <a:t>Decompose easily / accommodates new components</a:t>
            </a:r>
          </a:p>
          <a:p>
            <a:r>
              <a:rPr lang="en-US" dirty="0"/>
              <a:t>Flexibility: Accommodates seasonality with multiple periods</a:t>
            </a:r>
          </a:p>
          <a:p>
            <a:r>
              <a:rPr lang="en-US" dirty="0"/>
              <a:t>Prophet is resilient to missing values</a:t>
            </a:r>
          </a:p>
          <a:p>
            <a:r>
              <a:rPr lang="en-US" dirty="0"/>
              <a:t>Fitting of the model is fast</a:t>
            </a:r>
          </a:p>
          <a:p>
            <a:r>
              <a:rPr lang="en-US" dirty="0"/>
              <a:t>Intuitive hyper parameters which are easy to tune</a:t>
            </a:r>
          </a:p>
          <a:p>
            <a:r>
              <a:rPr lang="en-US" dirty="0"/>
              <a:t>E</a:t>
            </a:r>
            <a:r>
              <a:rPr lang="en-TW" dirty="0"/>
              <a:t>asy to interpret the model</a:t>
            </a:r>
          </a:p>
          <a:p>
            <a:endParaRPr lang="en-TW" dirty="0"/>
          </a:p>
        </p:txBody>
      </p:sp>
    </p:spTree>
    <p:extLst>
      <p:ext uri="{BB962C8B-B14F-4D97-AF65-F5344CB8AC3E}">
        <p14:creationId xmlns:p14="http://schemas.microsoft.com/office/powerpoint/2010/main" val="35682683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50174-ABC8-6C45-9E6B-968B0F0A06B9}"/>
              </a:ext>
            </a:extLst>
          </p:cNvPr>
          <p:cNvSpPr>
            <a:spLocks noGrp="1"/>
          </p:cNvSpPr>
          <p:nvPr>
            <p:ph type="title"/>
          </p:nvPr>
        </p:nvSpPr>
        <p:spPr/>
        <p:txBody>
          <a:bodyPr/>
          <a:lstStyle/>
          <a:p>
            <a:r>
              <a:rPr lang="en-TW" dirty="0"/>
              <a:t>Time Series Cross Validation</a:t>
            </a:r>
          </a:p>
        </p:txBody>
      </p:sp>
      <p:pic>
        <p:nvPicPr>
          <p:cNvPr id="4" name="Content Placeholder 3">
            <a:extLst>
              <a:ext uri="{FF2B5EF4-FFF2-40B4-BE49-F238E27FC236}">
                <a16:creationId xmlns:a16="http://schemas.microsoft.com/office/drawing/2014/main" id="{019A823F-2B62-1C4A-B199-60D59CC41B32}"/>
              </a:ext>
            </a:extLst>
          </p:cNvPr>
          <p:cNvPicPr>
            <a:picLocks noGrp="1" noChangeAspect="1"/>
          </p:cNvPicPr>
          <p:nvPr>
            <p:ph idx="1"/>
          </p:nvPr>
        </p:nvPicPr>
        <p:blipFill>
          <a:blip r:embed="rId2"/>
          <a:stretch>
            <a:fillRect/>
          </a:stretch>
        </p:blipFill>
        <p:spPr>
          <a:xfrm>
            <a:off x="838200" y="1854200"/>
            <a:ext cx="10515600" cy="4351338"/>
          </a:xfrm>
          <a:prstGeom prst="rect">
            <a:avLst/>
          </a:prstGeom>
        </p:spPr>
      </p:pic>
    </p:spTree>
    <p:extLst>
      <p:ext uri="{BB962C8B-B14F-4D97-AF65-F5344CB8AC3E}">
        <p14:creationId xmlns:p14="http://schemas.microsoft.com/office/powerpoint/2010/main" val="23670810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5CC8D-752C-5D47-BC23-AD076D170FC4}"/>
              </a:ext>
            </a:extLst>
          </p:cNvPr>
          <p:cNvSpPr>
            <a:spLocks noGrp="1"/>
          </p:cNvSpPr>
          <p:nvPr>
            <p:ph type="title"/>
          </p:nvPr>
        </p:nvSpPr>
        <p:spPr/>
        <p:txBody>
          <a:bodyPr/>
          <a:lstStyle/>
          <a:p>
            <a:r>
              <a:rPr lang="en-TW" dirty="0"/>
              <a:t>Result – CV performance</a:t>
            </a:r>
          </a:p>
        </p:txBody>
      </p:sp>
      <p:pic>
        <p:nvPicPr>
          <p:cNvPr id="13" name="Content Placeholder 12" descr="A screenshot of a social media post&#10;&#10;Description automatically generated">
            <a:extLst>
              <a:ext uri="{FF2B5EF4-FFF2-40B4-BE49-F238E27FC236}">
                <a16:creationId xmlns:a16="http://schemas.microsoft.com/office/drawing/2014/main" id="{CCB45B60-B13E-B041-A7BC-7384C18CE9DC}"/>
              </a:ext>
            </a:extLst>
          </p:cNvPr>
          <p:cNvPicPr>
            <a:picLocks noGrp="1" noChangeAspect="1"/>
          </p:cNvPicPr>
          <p:nvPr>
            <p:ph idx="1"/>
          </p:nvPr>
        </p:nvPicPr>
        <p:blipFill rotWithShape="1">
          <a:blip r:embed="rId2"/>
          <a:srcRect l="5848" t="6284" r="8304" b="4259"/>
          <a:stretch/>
        </p:blipFill>
        <p:spPr>
          <a:xfrm>
            <a:off x="2016919" y="1690688"/>
            <a:ext cx="8158162" cy="5100638"/>
          </a:xfrm>
        </p:spPr>
      </p:pic>
    </p:spTree>
    <p:extLst>
      <p:ext uri="{BB962C8B-B14F-4D97-AF65-F5344CB8AC3E}">
        <p14:creationId xmlns:p14="http://schemas.microsoft.com/office/powerpoint/2010/main" val="20126093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C0CDF-1944-9340-AF6D-D4651C51FE41}"/>
              </a:ext>
            </a:extLst>
          </p:cNvPr>
          <p:cNvSpPr>
            <a:spLocks noGrp="1"/>
          </p:cNvSpPr>
          <p:nvPr>
            <p:ph type="title"/>
          </p:nvPr>
        </p:nvSpPr>
        <p:spPr/>
        <p:txBody>
          <a:bodyPr/>
          <a:lstStyle/>
          <a:p>
            <a:r>
              <a:rPr lang="en-TW" dirty="0"/>
              <a:t>Result – Final Model</a:t>
            </a:r>
          </a:p>
        </p:txBody>
      </p:sp>
      <p:pic>
        <p:nvPicPr>
          <p:cNvPr id="4" name="Picture 3" descr="A close up of a mans face&#10;&#10;Description automatically generated">
            <a:extLst>
              <a:ext uri="{FF2B5EF4-FFF2-40B4-BE49-F238E27FC236}">
                <a16:creationId xmlns:a16="http://schemas.microsoft.com/office/drawing/2014/main" id="{C45340CA-8E97-1B44-8520-ABFCA7280EAC}"/>
              </a:ext>
            </a:extLst>
          </p:cNvPr>
          <p:cNvPicPr>
            <a:picLocks noChangeAspect="1"/>
          </p:cNvPicPr>
          <p:nvPr/>
        </p:nvPicPr>
        <p:blipFill>
          <a:blip r:embed="rId3"/>
          <a:stretch>
            <a:fillRect/>
          </a:stretch>
        </p:blipFill>
        <p:spPr>
          <a:xfrm>
            <a:off x="1524000" y="1385888"/>
            <a:ext cx="9144000" cy="5486400"/>
          </a:xfrm>
          <a:prstGeom prst="rect">
            <a:avLst/>
          </a:prstGeom>
        </p:spPr>
      </p:pic>
      <p:sp>
        <p:nvSpPr>
          <p:cNvPr id="3" name="TextBox 2">
            <a:extLst>
              <a:ext uri="{FF2B5EF4-FFF2-40B4-BE49-F238E27FC236}">
                <a16:creationId xmlns:a16="http://schemas.microsoft.com/office/drawing/2014/main" id="{B9CE10D9-2974-7447-B39B-9C8D8270D699}"/>
              </a:ext>
            </a:extLst>
          </p:cNvPr>
          <p:cNvSpPr txBox="1"/>
          <p:nvPr/>
        </p:nvSpPr>
        <p:spPr>
          <a:xfrm>
            <a:off x="8301038" y="1690688"/>
            <a:ext cx="2179058" cy="1200329"/>
          </a:xfrm>
          <a:prstGeom prst="rect">
            <a:avLst/>
          </a:prstGeom>
          <a:noFill/>
        </p:spPr>
        <p:txBody>
          <a:bodyPr wrap="none" rtlCol="0">
            <a:spAutoFit/>
          </a:bodyPr>
          <a:lstStyle/>
          <a:p>
            <a:r>
              <a:rPr lang="en-TW" sz="2400" dirty="0"/>
              <a:t>r2: </a:t>
            </a:r>
          </a:p>
          <a:p>
            <a:r>
              <a:rPr lang="en-US" sz="2400" dirty="0"/>
              <a:t>T</a:t>
            </a:r>
            <a:r>
              <a:rPr lang="en-TW" sz="2400" dirty="0"/>
              <a:t>raining: 0.0042</a:t>
            </a:r>
          </a:p>
          <a:p>
            <a:r>
              <a:rPr lang="en-TW" sz="2400" dirty="0"/>
              <a:t>Testing: -0.0035</a:t>
            </a:r>
          </a:p>
        </p:txBody>
      </p:sp>
    </p:spTree>
    <p:extLst>
      <p:ext uri="{BB962C8B-B14F-4D97-AF65-F5344CB8AC3E}">
        <p14:creationId xmlns:p14="http://schemas.microsoft.com/office/powerpoint/2010/main" val="400427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D3043-E9F2-E241-A221-5590644EC906}"/>
              </a:ext>
            </a:extLst>
          </p:cNvPr>
          <p:cNvSpPr>
            <a:spLocks noGrp="1"/>
          </p:cNvSpPr>
          <p:nvPr>
            <p:ph type="title"/>
          </p:nvPr>
        </p:nvSpPr>
        <p:spPr/>
        <p:txBody>
          <a:bodyPr/>
          <a:lstStyle/>
          <a:p>
            <a:r>
              <a:rPr lang="en-TW" dirty="0"/>
              <a:t>Result – Final Model</a:t>
            </a:r>
          </a:p>
        </p:txBody>
      </p:sp>
      <p:sp>
        <p:nvSpPr>
          <p:cNvPr id="7" name="Text Placeholder 6">
            <a:extLst>
              <a:ext uri="{FF2B5EF4-FFF2-40B4-BE49-F238E27FC236}">
                <a16:creationId xmlns:a16="http://schemas.microsoft.com/office/drawing/2014/main" id="{255137B0-D547-FF43-9E4E-F384CED96C83}"/>
              </a:ext>
            </a:extLst>
          </p:cNvPr>
          <p:cNvSpPr>
            <a:spLocks noGrp="1"/>
          </p:cNvSpPr>
          <p:nvPr>
            <p:ph type="body" idx="1"/>
          </p:nvPr>
        </p:nvSpPr>
        <p:spPr/>
        <p:txBody>
          <a:bodyPr/>
          <a:lstStyle/>
          <a:p>
            <a:r>
              <a:rPr lang="en-TW" dirty="0"/>
              <a:t>Trend</a:t>
            </a:r>
          </a:p>
        </p:txBody>
      </p:sp>
      <p:sp>
        <p:nvSpPr>
          <p:cNvPr id="8" name="Content Placeholder 7">
            <a:extLst>
              <a:ext uri="{FF2B5EF4-FFF2-40B4-BE49-F238E27FC236}">
                <a16:creationId xmlns:a16="http://schemas.microsoft.com/office/drawing/2014/main" id="{1A9CB5E4-8CA7-604F-A032-6D07E3E0634E}"/>
              </a:ext>
            </a:extLst>
          </p:cNvPr>
          <p:cNvSpPr>
            <a:spLocks noGrp="1"/>
          </p:cNvSpPr>
          <p:nvPr>
            <p:ph sz="half" idx="2"/>
          </p:nvPr>
        </p:nvSpPr>
        <p:spPr/>
        <p:txBody>
          <a:bodyPr/>
          <a:lstStyle/>
          <a:p>
            <a:endParaRPr lang="en-TW" dirty="0"/>
          </a:p>
        </p:txBody>
      </p:sp>
      <p:sp>
        <p:nvSpPr>
          <p:cNvPr id="9" name="Text Placeholder 8">
            <a:extLst>
              <a:ext uri="{FF2B5EF4-FFF2-40B4-BE49-F238E27FC236}">
                <a16:creationId xmlns:a16="http://schemas.microsoft.com/office/drawing/2014/main" id="{2A71AF7B-BFE9-8746-81A7-128FDFA021F7}"/>
              </a:ext>
            </a:extLst>
          </p:cNvPr>
          <p:cNvSpPr>
            <a:spLocks noGrp="1"/>
          </p:cNvSpPr>
          <p:nvPr>
            <p:ph type="body" sz="quarter" idx="3"/>
          </p:nvPr>
        </p:nvSpPr>
        <p:spPr/>
        <p:txBody>
          <a:bodyPr/>
          <a:lstStyle/>
          <a:p>
            <a:r>
              <a:rPr lang="en-TW" dirty="0"/>
              <a:t>Seasonality (weekly &amp; daily)</a:t>
            </a:r>
          </a:p>
        </p:txBody>
      </p:sp>
      <p:sp>
        <p:nvSpPr>
          <p:cNvPr id="10" name="Content Placeholder 9">
            <a:extLst>
              <a:ext uri="{FF2B5EF4-FFF2-40B4-BE49-F238E27FC236}">
                <a16:creationId xmlns:a16="http://schemas.microsoft.com/office/drawing/2014/main" id="{7FF11941-36E8-C145-BD1F-D4332689FB97}"/>
              </a:ext>
            </a:extLst>
          </p:cNvPr>
          <p:cNvSpPr>
            <a:spLocks noGrp="1"/>
          </p:cNvSpPr>
          <p:nvPr>
            <p:ph sz="quarter" idx="4"/>
          </p:nvPr>
        </p:nvSpPr>
        <p:spPr/>
        <p:txBody>
          <a:bodyPr/>
          <a:lstStyle/>
          <a:p>
            <a:endParaRPr lang="en-TW"/>
          </a:p>
        </p:txBody>
      </p:sp>
      <p:pic>
        <p:nvPicPr>
          <p:cNvPr id="5" name="Picture 4" descr="A close up of a map&#10;&#10;Description automatically generated">
            <a:extLst>
              <a:ext uri="{FF2B5EF4-FFF2-40B4-BE49-F238E27FC236}">
                <a16:creationId xmlns:a16="http://schemas.microsoft.com/office/drawing/2014/main" id="{56EC77FB-2324-2044-B05B-5A4D10FC8FE4}"/>
              </a:ext>
            </a:extLst>
          </p:cNvPr>
          <p:cNvPicPr>
            <a:picLocks noChangeAspect="1"/>
          </p:cNvPicPr>
          <p:nvPr/>
        </p:nvPicPr>
        <p:blipFill rotWithShape="1">
          <a:blip r:embed="rId2"/>
          <a:srcRect l="2799" b="66528"/>
          <a:stretch/>
        </p:blipFill>
        <p:spPr>
          <a:xfrm>
            <a:off x="-7" y="3312795"/>
            <a:ext cx="6008689" cy="2069148"/>
          </a:xfrm>
          <a:prstGeom prst="rect">
            <a:avLst/>
          </a:prstGeom>
        </p:spPr>
      </p:pic>
      <p:pic>
        <p:nvPicPr>
          <p:cNvPr id="6" name="Picture 5" descr="A close up of a map&#10;&#10;Description automatically generated">
            <a:extLst>
              <a:ext uri="{FF2B5EF4-FFF2-40B4-BE49-F238E27FC236}">
                <a16:creationId xmlns:a16="http://schemas.microsoft.com/office/drawing/2014/main" id="{BAFC9B29-72C3-DC42-A360-50E5CA6188AF}"/>
              </a:ext>
            </a:extLst>
          </p:cNvPr>
          <p:cNvPicPr>
            <a:picLocks noChangeAspect="1"/>
          </p:cNvPicPr>
          <p:nvPr/>
        </p:nvPicPr>
        <p:blipFill rotWithShape="1">
          <a:blip r:embed="rId2"/>
          <a:srcRect l="1593" t="33472"/>
          <a:stretch/>
        </p:blipFill>
        <p:spPr>
          <a:xfrm>
            <a:off x="6095999" y="2505075"/>
            <a:ext cx="6079501" cy="4110037"/>
          </a:xfrm>
          <a:prstGeom prst="rect">
            <a:avLst/>
          </a:prstGeom>
        </p:spPr>
      </p:pic>
    </p:spTree>
    <p:extLst>
      <p:ext uri="{BB962C8B-B14F-4D97-AF65-F5344CB8AC3E}">
        <p14:creationId xmlns:p14="http://schemas.microsoft.com/office/powerpoint/2010/main" val="7074840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TotalTime>
  <Words>776</Words>
  <Application>Microsoft Macintosh PowerPoint</Application>
  <PresentationFormat>Widescreen</PresentationFormat>
  <Paragraphs>90</Paragraphs>
  <Slides>14</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Cambria Math</vt:lpstr>
      <vt:lpstr>Office Theme</vt:lpstr>
      <vt:lpstr>Prophet – structural time series model</vt:lpstr>
      <vt:lpstr>Trend Model</vt:lpstr>
      <vt:lpstr>Seasonal Model</vt:lpstr>
      <vt:lpstr>Holiday and Event Model</vt:lpstr>
      <vt:lpstr>Advantages</vt:lpstr>
      <vt:lpstr>Time Series Cross Validation</vt:lpstr>
      <vt:lpstr>Result – CV performance</vt:lpstr>
      <vt:lpstr>Result – Final Model</vt:lpstr>
      <vt:lpstr>Result – Final Model</vt:lpstr>
      <vt:lpstr>Strategy</vt:lpstr>
      <vt:lpstr>Performance in Training Set - Return Rate: 133.2%</vt:lpstr>
      <vt:lpstr>Performance in Testing Set - Return Rate: 41.7%</vt:lpstr>
      <vt:lpstr>Conclusion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譯平 曾</dc:creator>
  <cp:lastModifiedBy>譯平 曾</cp:lastModifiedBy>
  <cp:revision>32</cp:revision>
  <dcterms:created xsi:type="dcterms:W3CDTF">2020-05-02T08:14:53Z</dcterms:created>
  <dcterms:modified xsi:type="dcterms:W3CDTF">2020-05-09T08:42:37Z</dcterms:modified>
</cp:coreProperties>
</file>

<file path=docProps/thumbnail.jpeg>
</file>